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  <p:sldMasterId id="2147483688" r:id="rId3"/>
  </p:sldMasterIdLst>
  <p:notesMasterIdLst>
    <p:notesMasterId r:id="rId18"/>
  </p:notesMasterIdLst>
  <p:handoutMasterIdLst>
    <p:handoutMasterId r:id="rId19"/>
  </p:handoutMasterIdLst>
  <p:sldIdLst>
    <p:sldId id="6807" r:id="rId4"/>
    <p:sldId id="3354" r:id="rId5"/>
    <p:sldId id="322" r:id="rId6"/>
    <p:sldId id="3324" r:id="rId7"/>
    <p:sldId id="6827" r:id="rId8"/>
    <p:sldId id="632" r:id="rId9"/>
    <p:sldId id="6813" r:id="rId10"/>
    <p:sldId id="6828" r:id="rId11"/>
    <p:sldId id="275" r:id="rId12"/>
    <p:sldId id="6830" r:id="rId13"/>
    <p:sldId id="6831" r:id="rId14"/>
    <p:sldId id="6832" r:id="rId15"/>
    <p:sldId id="4104" r:id="rId16"/>
    <p:sldId id="277" r:id="rId1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29726B"/>
    <a:srgbClr val="BFBFB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7E9A7-CAE4-46CA-B134-680327A536C6}" v="16" dt="2022-04-28T09:37:40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66" y="6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21BB91-FC5E-2042-B84E-EFADDC5818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D570C-EF0F-DD42-9CD1-13E6B04AC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BDB76-F7C2-1444-8B76-DA86773261F0}" type="datetimeFigureOut">
              <a:rPr lang="en-ES" smtClean="0"/>
              <a:t>04/29/2022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181C8-8655-1E4F-952F-35061C085C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CD90F-667A-D34B-97EA-A3C1757E44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E6104-C830-274D-8C58-4308400C99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28626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83F6C-2013-084B-985E-83827CE45815}" type="datetimeFigureOut">
              <a:rPr lang="en-ES" smtClean="0"/>
              <a:t>04/29/2022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4CBF8-6AC3-AD46-98E6-2637FF345BF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355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Being back to our costumer focus / customer council</a:t>
            </a:r>
          </a:p>
          <a:p>
            <a:r>
              <a:rPr lang="en-US"/>
              <a:t>Innovation / External orientation. </a:t>
            </a:r>
          </a:p>
          <a:p>
            <a:r>
              <a:rPr lang="en-US"/>
              <a:t>Innovation mindset (not only FTEs)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Marketplace para establecimientos de playa como chiringuitos o pool clubs, que funciona como agregador de servicios para clientes B2C donde se puede reservar hamacas, realizar pedidos de comida y bebida en el establecimiento y pagar de forma cómoda, sencilla y segura a través de la app. Con generación de ingresos por comisión bajo demanda, ya que trabajamos como un software de gestión para los clientes B2B.</a:t>
            </a:r>
            <a:endParaRPr lang="en-ES" sz="1200"/>
          </a:p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4CBF8-6AC3-AD46-98E6-2637FF345BF6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0901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Being back to our costumer focus / customer council</a:t>
            </a:r>
          </a:p>
          <a:p>
            <a:r>
              <a:rPr lang="en-US"/>
              <a:t>Innovation / External orientation. </a:t>
            </a:r>
          </a:p>
          <a:p>
            <a:r>
              <a:rPr lang="en-US"/>
              <a:t>Innovation mindset (not only FTEs)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Marketplace para establecimientos de playa como chiringuitos o pool clubs, que funciona como agregador de servicios para clientes B2C donde se puede reservar hamacas, realizar pedidos de comida y bebida en el establecimiento y pagar de forma cómoda, sencilla y segura a través de la app. Con generación de ingresos por comisión bajo demanda, ya que trabajamos como un software de gestión para los clientes B2B.</a:t>
            </a:r>
            <a:endParaRPr lang="en-ES" sz="1200"/>
          </a:p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4CBF8-6AC3-AD46-98E6-2637FF345BF6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562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00D75D-BF2C-4C43-BEB6-D4DDD8308B6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C647D-FED6-DE4E-AA31-9F3EC813910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3009" name="Text Box 1">
            <a:extLst>
              <a:ext uri="{FF2B5EF4-FFF2-40B4-BE49-F238E27FC236}">
                <a16:creationId xmlns:a16="http://schemas.microsoft.com/office/drawing/2014/main" id="{D6019EF3-7B78-ED4C-AEB7-7CED1DF27B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B4E48D30-1F5E-6D42-ACF2-002BE36316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Marketplace para establecimientos de playa como chiringuitos o pool clubs, que funciona como agregador de servicios para clientes B2C donde se puede reservar hamacas, realizar pedidos de comida y bebida en el establecimiento y pagar de forma cómoda, sencilla y segura a través de la app. Con generación de ingresos por comisión bajo demanda, ya que trabajamos como un software de gestión para los clientes B2B.</a:t>
            </a:r>
            <a:endParaRPr lang="en-ES" sz="1200"/>
          </a:p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4CBF8-6AC3-AD46-98E6-2637FF345BF6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1209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0AC5C5-AB7A-0D45-8F1E-10222E2F1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3F4D21-51DC-9F4A-9CC6-6D19A429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673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9E22DA-F707-A243-B307-CB43E2B3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019300"/>
            <a:ext cx="10515600" cy="46910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1pPr>
            <a:lvl2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2pPr>
            <a:lvl3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3pPr>
            <a:lvl4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4pPr>
            <a:lvl5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016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1740E1-2FEB-4146-B065-D85DB316E2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40" y="2184827"/>
            <a:ext cx="1823544" cy="1578628"/>
          </a:xfrm>
          <a:custGeom>
            <a:avLst/>
            <a:gdLst>
              <a:gd name="connsiteX0" fmla="*/ 911535 w 3646138"/>
              <a:gd name="connsiteY0" fmla="*/ 0 h 3157255"/>
              <a:gd name="connsiteX1" fmla="*/ 2734603 w 3646138"/>
              <a:gd name="connsiteY1" fmla="*/ 0 h 3157255"/>
              <a:gd name="connsiteX2" fmla="*/ 3646138 w 3646138"/>
              <a:gd name="connsiteY2" fmla="*/ 1579250 h 3157255"/>
              <a:gd name="connsiteX3" fmla="*/ 2734603 w 3646138"/>
              <a:gd name="connsiteY3" fmla="*/ 3157255 h 3157255"/>
              <a:gd name="connsiteX4" fmla="*/ 911535 w 3646138"/>
              <a:gd name="connsiteY4" fmla="*/ 3157255 h 3157255"/>
              <a:gd name="connsiteX5" fmla="*/ 0 w 3646138"/>
              <a:gd name="connsiteY5" fmla="*/ 1579250 h 315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6138" h="3157255">
                <a:moveTo>
                  <a:pt x="911535" y="0"/>
                </a:moveTo>
                <a:lnTo>
                  <a:pt x="2734603" y="0"/>
                </a:lnTo>
                <a:lnTo>
                  <a:pt x="3646138" y="1579250"/>
                </a:lnTo>
                <a:lnTo>
                  <a:pt x="2734603" y="3157255"/>
                </a:lnTo>
                <a:lnTo>
                  <a:pt x="911535" y="3157255"/>
                </a:lnTo>
                <a:lnTo>
                  <a:pt x="0" y="157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9A9626-2F06-4E7E-8D75-751939D49D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5790" y="2184827"/>
            <a:ext cx="1823544" cy="1578628"/>
          </a:xfrm>
          <a:custGeom>
            <a:avLst/>
            <a:gdLst>
              <a:gd name="connsiteX0" fmla="*/ 911534 w 3646138"/>
              <a:gd name="connsiteY0" fmla="*/ 0 h 3157255"/>
              <a:gd name="connsiteX1" fmla="*/ 2734603 w 3646138"/>
              <a:gd name="connsiteY1" fmla="*/ 0 h 3157255"/>
              <a:gd name="connsiteX2" fmla="*/ 3646138 w 3646138"/>
              <a:gd name="connsiteY2" fmla="*/ 1579250 h 3157255"/>
              <a:gd name="connsiteX3" fmla="*/ 2734603 w 3646138"/>
              <a:gd name="connsiteY3" fmla="*/ 3157255 h 3157255"/>
              <a:gd name="connsiteX4" fmla="*/ 911534 w 3646138"/>
              <a:gd name="connsiteY4" fmla="*/ 3157255 h 3157255"/>
              <a:gd name="connsiteX5" fmla="*/ 0 w 3646138"/>
              <a:gd name="connsiteY5" fmla="*/ 1579250 h 315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6138" h="3157255">
                <a:moveTo>
                  <a:pt x="911534" y="0"/>
                </a:moveTo>
                <a:lnTo>
                  <a:pt x="2734603" y="0"/>
                </a:lnTo>
                <a:lnTo>
                  <a:pt x="3646138" y="1579250"/>
                </a:lnTo>
                <a:lnTo>
                  <a:pt x="2734603" y="3157255"/>
                </a:lnTo>
                <a:lnTo>
                  <a:pt x="911534" y="3157255"/>
                </a:lnTo>
                <a:lnTo>
                  <a:pt x="0" y="157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77B29F-D533-4956-8E69-7FABA68B13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040" y="2184827"/>
            <a:ext cx="1823544" cy="1578628"/>
          </a:xfrm>
          <a:custGeom>
            <a:avLst/>
            <a:gdLst>
              <a:gd name="connsiteX0" fmla="*/ 911534 w 3646138"/>
              <a:gd name="connsiteY0" fmla="*/ 0 h 3157255"/>
              <a:gd name="connsiteX1" fmla="*/ 2734603 w 3646138"/>
              <a:gd name="connsiteY1" fmla="*/ 0 h 3157255"/>
              <a:gd name="connsiteX2" fmla="*/ 3646138 w 3646138"/>
              <a:gd name="connsiteY2" fmla="*/ 1579250 h 3157255"/>
              <a:gd name="connsiteX3" fmla="*/ 2734603 w 3646138"/>
              <a:gd name="connsiteY3" fmla="*/ 3157255 h 3157255"/>
              <a:gd name="connsiteX4" fmla="*/ 911534 w 3646138"/>
              <a:gd name="connsiteY4" fmla="*/ 3157255 h 3157255"/>
              <a:gd name="connsiteX5" fmla="*/ 0 w 3646138"/>
              <a:gd name="connsiteY5" fmla="*/ 1579250 h 315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6138" h="3157255">
                <a:moveTo>
                  <a:pt x="911534" y="0"/>
                </a:moveTo>
                <a:lnTo>
                  <a:pt x="2734603" y="0"/>
                </a:lnTo>
                <a:lnTo>
                  <a:pt x="3646138" y="1579250"/>
                </a:lnTo>
                <a:lnTo>
                  <a:pt x="2734603" y="3157255"/>
                </a:lnTo>
                <a:lnTo>
                  <a:pt x="911534" y="3157255"/>
                </a:lnTo>
                <a:lnTo>
                  <a:pt x="0" y="157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A735726-05AE-4644-8339-96E2CA5D93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88290" y="2184827"/>
            <a:ext cx="1823544" cy="1578628"/>
          </a:xfrm>
          <a:custGeom>
            <a:avLst/>
            <a:gdLst>
              <a:gd name="connsiteX0" fmla="*/ 911534 w 3646138"/>
              <a:gd name="connsiteY0" fmla="*/ 0 h 3157255"/>
              <a:gd name="connsiteX1" fmla="*/ 2735848 w 3646138"/>
              <a:gd name="connsiteY1" fmla="*/ 0 h 3157255"/>
              <a:gd name="connsiteX2" fmla="*/ 3646138 w 3646138"/>
              <a:gd name="connsiteY2" fmla="*/ 1579250 h 3157255"/>
              <a:gd name="connsiteX3" fmla="*/ 2735848 w 3646138"/>
              <a:gd name="connsiteY3" fmla="*/ 3157255 h 3157255"/>
              <a:gd name="connsiteX4" fmla="*/ 911534 w 3646138"/>
              <a:gd name="connsiteY4" fmla="*/ 3157255 h 3157255"/>
              <a:gd name="connsiteX5" fmla="*/ 0 w 3646138"/>
              <a:gd name="connsiteY5" fmla="*/ 1579250 h 315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6138" h="3157255">
                <a:moveTo>
                  <a:pt x="911534" y="0"/>
                </a:moveTo>
                <a:lnTo>
                  <a:pt x="2735848" y="0"/>
                </a:lnTo>
                <a:lnTo>
                  <a:pt x="3646138" y="1579250"/>
                </a:lnTo>
                <a:lnTo>
                  <a:pt x="2735848" y="3157255"/>
                </a:lnTo>
                <a:lnTo>
                  <a:pt x="911534" y="3157255"/>
                </a:lnTo>
                <a:lnTo>
                  <a:pt x="0" y="157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0AC5C5-AB7A-0D45-8F1E-10222E2F1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B6A82-FDA5-D147-BDAA-5F5E44BDF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BCC45-0AB5-3643-BDFA-D0BCC2670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7C37-9FF8-164D-B949-57447242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33C80-4975-284C-B080-2B461172EC69}" type="datetimeFigureOut">
              <a:rPr lang="en-ES" smtClean="0"/>
              <a:t>04/29/2022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7A7F6-182F-8D45-B0F2-11D55C05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BE72-4094-6649-B503-1022A41D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5FA1-101A-D84C-B68E-0D713D4D8661}" type="slidenum">
              <a:rPr lang="en-ES" smtClean="0"/>
              <a:t>‹#›</a:t>
            </a:fld>
            <a:endParaRPr lang="en-ES"/>
          </a:p>
        </p:txBody>
      </p:sp>
      <p:pic>
        <p:nvPicPr>
          <p:cNvPr id="8" name="Picture 7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871265AF-727A-2841-BD17-B0A035A1D3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1100" y="102019"/>
            <a:ext cx="1943100" cy="6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66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853379-B14F-5B41-A9D3-39408A7155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58F6-4E11-3842-A641-B8AD302D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115A-2645-A94F-AF36-A5578D6D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0AE02-B628-EF42-A374-9D4050FA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33C80-4975-284C-B080-2B461172EC69}" type="datetimeFigureOut">
              <a:rPr lang="en-ES" smtClean="0"/>
              <a:t>04/29/2022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AC27-210E-BF44-923F-45618A36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D7FE3-D74D-7845-A230-1C64222B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5FA1-101A-D84C-B68E-0D713D4D866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57886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853379-B14F-5B41-A9D3-39408A7155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58F6-4E11-3842-A641-B8AD302D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8985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115A-2645-A94F-AF36-A5578D6D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3590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pic>
        <p:nvPicPr>
          <p:cNvPr id="9" name="Picture 8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1D0EC93-5972-424E-8380-977ACD3F69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1100" y="102019"/>
            <a:ext cx="1943100" cy="6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8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65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891D05-D775-F941-B27D-69243D57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6731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E53CA5D-46F0-A640-B698-0A8B18B7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019300"/>
            <a:ext cx="10515600" cy="4691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1pPr>
            <a:lvl2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2pPr>
            <a:lvl3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3pPr>
            <a:lvl4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4pPr>
            <a:lvl5pPr>
              <a:defRPr>
                <a:solidFill>
                  <a:schemeClr val="tx1"/>
                </a:solidFill>
                <a:latin typeface="Varela Round" pitchFamily="2" charset="-79"/>
                <a:cs typeface="Varela Round" pitchFamily="2" charset="-79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128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853379-B14F-5B41-A9D3-39408A7155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4D77CA-E43E-174A-A206-51D31F71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673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4675A9-A64B-F643-9FB9-4075A7144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019300"/>
            <a:ext cx="10515600" cy="46910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1pPr>
            <a:lvl2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2pPr>
            <a:lvl3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3pPr>
            <a:lvl4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4pPr>
            <a:lvl5pPr>
              <a:defRPr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5729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4603298A-F062-6142-85AC-5A748BB1D12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4563163" y="1461046"/>
            <a:ext cx="1370908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F7817D6-441C-464B-A160-F36A2695D47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37655" y="4941861"/>
            <a:ext cx="1027902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0F52F5-8DB3-A543-8FB8-D5F97AC4AC3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734666" y="4941861"/>
            <a:ext cx="1027902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61244C2-AAD7-8546-9898-051E0408F948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31678" y="4941861"/>
            <a:ext cx="1027902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BE935-2EF3-A04C-B468-854A761F8B93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760514" y="3284984"/>
            <a:ext cx="1142423" cy="1143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C30F8D0-BEDB-A14F-8B66-2F8CBE88171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6314729" y="3284984"/>
            <a:ext cx="1142423" cy="1143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041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E7DA5-BC83-4857-870E-3AA1EAAAA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D3BE977-E73F-49D2-8BCD-3E16B685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08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EFA7EC-E7D4-46C3-8D3F-646C790E68A3}"/>
              </a:ext>
            </a:extLst>
          </p:cNvPr>
          <p:cNvGrpSpPr/>
          <p:nvPr userDrawn="1"/>
        </p:nvGrpSpPr>
        <p:grpSpPr>
          <a:xfrm>
            <a:off x="-2368598" y="0"/>
            <a:ext cx="1872000" cy="4379495"/>
            <a:chOff x="-2025698" y="0"/>
            <a:chExt cx="1872000" cy="43794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8D264-E011-418E-B02A-7C20E73D3DD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97EB8BB-8E30-47E4-9F6A-B509810CBB42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929F8E5-CDE1-42A8-8693-25DAE1D4E2D3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1" name="Rectangle 104">
                    <a:extLst>
                      <a:ext uri="{FF2B5EF4-FFF2-40B4-BE49-F238E27FC236}">
                        <a16:creationId xmlns:a16="http://schemas.microsoft.com/office/drawing/2014/main" id="{08570F99-E3ED-4EF1-A139-7DADEB0EE0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0"/>
                  </a:p>
                </p:txBody>
              </p:sp>
              <p:sp>
                <p:nvSpPr>
                  <p:cNvPr id="32" name="Rectangle 113">
                    <a:extLst>
                      <a:ext uri="{FF2B5EF4-FFF2-40B4-BE49-F238E27FC236}">
                        <a16:creationId xmlns:a16="http://schemas.microsoft.com/office/drawing/2014/main" id="{9ECC4CD5-4A3A-4DF6-865D-4D99A243D60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30" name="Rectangle 106">
                  <a:extLst>
                    <a:ext uri="{FF2B5EF4-FFF2-40B4-BE49-F238E27FC236}">
                      <a16:creationId xmlns:a16="http://schemas.microsoft.com/office/drawing/2014/main" id="{10245D2E-CC77-4086-BCC3-A0197F2B0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0" b="0"/>
                    <a:t>Create your own graphs much easier and on brand by using graph templates.</a:t>
                  </a:r>
                  <a:br>
                    <a:rPr lang="en-US" altLang="en-US" sz="1000" b="0"/>
                  </a:br>
                  <a:br>
                    <a:rPr lang="en-US" altLang="en-US" sz="1000" b="0"/>
                  </a:br>
                  <a:r>
                    <a:rPr lang="en-US" altLang="en-US" sz="1000" b="0"/>
                    <a:t>After you click on the graph icon on your template slide, </a:t>
                  </a: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br>
                    <a:rPr lang="en-US" altLang="en-US" sz="1000" b="0"/>
                  </a:br>
                  <a:r>
                    <a:rPr lang="en-US" altLang="en-US" sz="1000" b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CEB81F8-C688-45FA-85DD-6E8D11CB8C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0CB165-B0A0-4E1A-9D5E-123B279565A1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6D1722-3F77-4621-AAEA-90FFC6FD7C3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59008" y="1141197"/>
            <a:ext cx="108756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6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072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ING Me" panose="02000506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ING Me" panose="02000506040000020004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9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ING Me" panose="02000506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6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4AD1C1-5C8B-4F74-9EA6-7A2C76F3DBC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ING Me" panose="02000506040000020004" pitchFamily="2" charset="0"/>
              </a:rPr>
              <a:t>PAGE</a:t>
            </a:r>
            <a:endParaRPr lang="en-US" sz="800">
              <a:solidFill>
                <a:schemeClr val="bg1"/>
              </a:solidFill>
              <a:latin typeface="ING Me" panose="02000506040000020004" pitchFamily="2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ING Me" panose="02000506040000020004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C66154-6C43-1F4C-B22C-A5473FFF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F8D9-24E6-724D-A8A4-914654BC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7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945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90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ela Round" pitchFamily="2" charset="-79"/>
          <a:ea typeface="+mj-ea"/>
          <a:cs typeface="Varela Round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ela Round" pitchFamily="2" charset="-79"/>
          <a:ea typeface="+mn-ea"/>
          <a:cs typeface="Varela Round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ela Round" pitchFamily="2" charset="-79"/>
          <a:ea typeface="+mn-ea"/>
          <a:cs typeface="Varela Round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ela Round" pitchFamily="2" charset="-79"/>
          <a:ea typeface="+mn-ea"/>
          <a:cs typeface="Varela Round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ela Round" pitchFamily="2" charset="-79"/>
          <a:ea typeface="+mn-ea"/>
          <a:cs typeface="Varela Round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ela Round" pitchFamily="2" charset="-79"/>
          <a:ea typeface="+mn-ea"/>
          <a:cs typeface="Varela Round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C66154-6C43-1F4C-B22C-A5473FFF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F8D9-24E6-724D-A8A4-914654BC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7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725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9DE6FF63-51D6-4295-87FC-DFF840E5A0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5035E81-B2C9-4E11-B6C4-24558E2DCB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2372467"/>
            <a:ext cx="6206836" cy="21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3">
            <a:extLst>
              <a:ext uri="{FF2B5EF4-FFF2-40B4-BE49-F238E27FC236}">
                <a16:creationId xmlns:a16="http://schemas.microsoft.com/office/drawing/2014/main" id="{6EB1A42A-951E-4D92-9772-2E5AF53D136F}"/>
              </a:ext>
            </a:extLst>
          </p:cNvPr>
          <p:cNvSpPr>
            <a:spLocks/>
          </p:cNvSpPr>
          <p:nvPr/>
        </p:nvSpPr>
        <p:spPr bwMode="auto">
          <a:xfrm rot="18348899">
            <a:off x="174756" y="751534"/>
            <a:ext cx="6225529" cy="439511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2743 w 8251"/>
              <a:gd name="connsiteY0" fmla="*/ 7297 h 7775"/>
              <a:gd name="connsiteX1" fmla="*/ 1194 w 8251"/>
              <a:gd name="connsiteY1" fmla="*/ 1297 h 7775"/>
              <a:gd name="connsiteX2" fmla="*/ 8117 w 8251"/>
              <a:gd name="connsiteY2" fmla="*/ 4687 h 7775"/>
              <a:gd name="connsiteX3" fmla="*/ 2743 w 8251"/>
              <a:gd name="connsiteY3" fmla="*/ 7297 h 7775"/>
              <a:gd name="connsiteX0" fmla="*/ 4927 w 11610"/>
              <a:gd name="connsiteY0" fmla="*/ 8723 h 9273"/>
              <a:gd name="connsiteX1" fmla="*/ 1176 w 11610"/>
              <a:gd name="connsiteY1" fmla="*/ 1896 h 9273"/>
              <a:gd name="connsiteX2" fmla="*/ 11441 w 11610"/>
              <a:gd name="connsiteY2" fmla="*/ 5366 h 9273"/>
              <a:gd name="connsiteX3" fmla="*/ 4927 w 11610"/>
              <a:gd name="connsiteY3" fmla="*/ 8723 h 9273"/>
              <a:gd name="connsiteX0" fmla="*/ 4404 w 9980"/>
              <a:gd name="connsiteY0" fmla="*/ 9594 h 10126"/>
              <a:gd name="connsiteX1" fmla="*/ 989 w 9980"/>
              <a:gd name="connsiteY1" fmla="*/ 2045 h 10126"/>
              <a:gd name="connsiteX2" fmla="*/ 9830 w 9980"/>
              <a:gd name="connsiteY2" fmla="*/ 5787 h 10126"/>
              <a:gd name="connsiteX3" fmla="*/ 4404 w 9980"/>
              <a:gd name="connsiteY3" fmla="*/ 9594 h 10126"/>
              <a:gd name="connsiteX0" fmla="*/ 4433 w 11050"/>
              <a:gd name="connsiteY0" fmla="*/ 9266 h 10145"/>
              <a:gd name="connsiteX1" fmla="*/ 1011 w 11050"/>
              <a:gd name="connsiteY1" fmla="*/ 1811 h 10145"/>
              <a:gd name="connsiteX2" fmla="*/ 10919 w 11050"/>
              <a:gd name="connsiteY2" fmla="*/ 6309 h 10145"/>
              <a:gd name="connsiteX3" fmla="*/ 4433 w 11050"/>
              <a:gd name="connsiteY3" fmla="*/ 9266 h 10145"/>
              <a:gd name="connsiteX0" fmla="*/ 4433 w 10919"/>
              <a:gd name="connsiteY0" fmla="*/ 9287 h 10046"/>
              <a:gd name="connsiteX1" fmla="*/ 1011 w 10919"/>
              <a:gd name="connsiteY1" fmla="*/ 1832 h 10046"/>
              <a:gd name="connsiteX2" fmla="*/ 10919 w 10919"/>
              <a:gd name="connsiteY2" fmla="*/ 6330 h 10046"/>
              <a:gd name="connsiteX3" fmla="*/ 4433 w 10919"/>
              <a:gd name="connsiteY3" fmla="*/ 9287 h 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9" h="10046">
                <a:moveTo>
                  <a:pt x="4433" y="9287"/>
                </a:moveTo>
                <a:cubicBezTo>
                  <a:pt x="2782" y="8537"/>
                  <a:pt x="-2093" y="5780"/>
                  <a:pt x="1011" y="1832"/>
                </a:cubicBezTo>
                <a:cubicBezTo>
                  <a:pt x="4116" y="-2117"/>
                  <a:pt x="11011" y="748"/>
                  <a:pt x="10919" y="6330"/>
                </a:cubicBezTo>
                <a:cubicBezTo>
                  <a:pt x="10835" y="11438"/>
                  <a:pt x="6084" y="10037"/>
                  <a:pt x="4433" y="92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>
              <a:latin typeface="ING Me" panose="02000506040000020004" pitchFamily="2" charset="0"/>
            </a:endParaRPr>
          </a:p>
        </p:txBody>
      </p:sp>
      <p:sp>
        <p:nvSpPr>
          <p:cNvPr id="62" name="Freeform 13">
            <a:extLst>
              <a:ext uri="{FF2B5EF4-FFF2-40B4-BE49-F238E27FC236}">
                <a16:creationId xmlns:a16="http://schemas.microsoft.com/office/drawing/2014/main" id="{5240403E-0B3B-4E62-89AB-F138408B05DE}"/>
              </a:ext>
            </a:extLst>
          </p:cNvPr>
          <p:cNvSpPr>
            <a:spLocks/>
          </p:cNvSpPr>
          <p:nvPr/>
        </p:nvSpPr>
        <p:spPr bwMode="auto">
          <a:xfrm rot="17079054">
            <a:off x="6176592" y="1987320"/>
            <a:ext cx="4907242" cy="53600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>
              <a:latin typeface="ING Me" panose="02000506040000020004" pitchFamily="2" charset="0"/>
            </a:endParaRPr>
          </a:p>
        </p:txBody>
      </p:sp>
      <p:sp>
        <p:nvSpPr>
          <p:cNvPr id="63" name="Freeform: Shape 11">
            <a:extLst>
              <a:ext uri="{FF2B5EF4-FFF2-40B4-BE49-F238E27FC236}">
                <a16:creationId xmlns:a16="http://schemas.microsoft.com/office/drawing/2014/main" id="{31F89E27-64DF-4E52-949D-DE1C5F6E2FF0}"/>
              </a:ext>
            </a:extLst>
          </p:cNvPr>
          <p:cNvSpPr>
            <a:spLocks/>
          </p:cNvSpPr>
          <p:nvPr/>
        </p:nvSpPr>
        <p:spPr bwMode="auto">
          <a:xfrm rot="929247">
            <a:off x="220818" y="5938323"/>
            <a:ext cx="2224587" cy="1232811"/>
          </a:xfrm>
          <a:custGeom>
            <a:avLst/>
            <a:gdLst>
              <a:gd name="connsiteX0" fmla="*/ 1290812 w 2224587"/>
              <a:gd name="connsiteY0" fmla="*/ 36742 h 1232811"/>
              <a:gd name="connsiteX1" fmla="*/ 2173677 w 2224587"/>
              <a:gd name="connsiteY1" fmla="*/ 503955 h 1232811"/>
              <a:gd name="connsiteX2" fmla="*/ 2224587 w 2224587"/>
              <a:gd name="connsiteY2" fmla="*/ 616403 h 1232811"/>
              <a:gd name="connsiteX3" fmla="*/ 0 w 2224587"/>
              <a:gd name="connsiteY3" fmla="*/ 1232811 h 1232811"/>
              <a:gd name="connsiteX4" fmla="*/ 14226 w 2224587"/>
              <a:gd name="connsiteY4" fmla="*/ 1199021 h 1232811"/>
              <a:gd name="connsiteX5" fmla="*/ 507395 w 2224587"/>
              <a:gd name="connsiteY5" fmla="*/ 570281 h 1232811"/>
              <a:gd name="connsiteX6" fmla="*/ 1290812 w 2224587"/>
              <a:gd name="connsiteY6" fmla="*/ 36742 h 12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7" h="1232811">
                <a:moveTo>
                  <a:pt x="1290812" y="36742"/>
                </a:moveTo>
                <a:cubicBezTo>
                  <a:pt x="1661201" y="-78469"/>
                  <a:pt x="1955619" y="77269"/>
                  <a:pt x="2173677" y="503955"/>
                </a:cubicBezTo>
                <a:lnTo>
                  <a:pt x="2224587" y="616403"/>
                </a:lnTo>
                <a:lnTo>
                  <a:pt x="0" y="1232811"/>
                </a:lnTo>
                <a:lnTo>
                  <a:pt x="14226" y="1199021"/>
                </a:lnTo>
                <a:cubicBezTo>
                  <a:pt x="110387" y="1006810"/>
                  <a:pt x="274793" y="797229"/>
                  <a:pt x="507395" y="570281"/>
                </a:cubicBezTo>
                <a:cubicBezTo>
                  <a:pt x="798148" y="286596"/>
                  <a:pt x="1059318" y="108749"/>
                  <a:pt x="1290812" y="367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>
              <a:latin typeface="ING Me" panose="02000506040000020004" pitchFamily="2" charset="0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E0F7809-4099-4C98-B3AF-1812C25EAAD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351909B-0D51-4CF2-8860-DFA4532600A6}"/>
              </a:ext>
            </a:extLst>
          </p:cNvPr>
          <p:cNvGrpSpPr/>
          <p:nvPr/>
        </p:nvGrpSpPr>
        <p:grpSpPr>
          <a:xfrm rot="16200000">
            <a:off x="8887854" y="2425610"/>
            <a:ext cx="311487" cy="1868168"/>
            <a:chOff x="6950015" y="1313530"/>
            <a:chExt cx="311487" cy="186816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4293F9C-20BE-4B93-9576-C71BBF1DF14C}"/>
                </a:ext>
              </a:extLst>
            </p:cNvPr>
            <p:cNvSpPr/>
            <p:nvPr/>
          </p:nvSpPr>
          <p:spPr>
            <a:xfrm rot="16200000">
              <a:off x="721578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63D0E2B-4C14-4202-82DC-6C6C3514B21D}"/>
                </a:ext>
              </a:extLst>
            </p:cNvPr>
            <p:cNvSpPr/>
            <p:nvPr/>
          </p:nvSpPr>
          <p:spPr>
            <a:xfrm rot="16200000">
              <a:off x="721578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A4D891B-43D8-4723-BB0D-7E7050B864AB}"/>
                </a:ext>
              </a:extLst>
            </p:cNvPr>
            <p:cNvSpPr/>
            <p:nvPr/>
          </p:nvSpPr>
          <p:spPr>
            <a:xfrm rot="16200000">
              <a:off x="721578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BAAB2D-3F78-41F8-B77E-FCB4A9FFC940}"/>
                </a:ext>
              </a:extLst>
            </p:cNvPr>
            <p:cNvSpPr/>
            <p:nvPr/>
          </p:nvSpPr>
          <p:spPr>
            <a:xfrm rot="16200000">
              <a:off x="721578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5523809-3B0A-43BA-80B2-B440F16ECC54}"/>
                </a:ext>
              </a:extLst>
            </p:cNvPr>
            <p:cNvSpPr/>
            <p:nvPr/>
          </p:nvSpPr>
          <p:spPr>
            <a:xfrm rot="16200000">
              <a:off x="695543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562D047-06F7-46E3-81BA-942B3FDE7ADF}"/>
                </a:ext>
              </a:extLst>
            </p:cNvPr>
            <p:cNvSpPr/>
            <p:nvPr/>
          </p:nvSpPr>
          <p:spPr>
            <a:xfrm rot="16200000">
              <a:off x="695543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383DD9-3283-4808-9C93-8FC8B0DC094F}"/>
                </a:ext>
              </a:extLst>
            </p:cNvPr>
            <p:cNvSpPr/>
            <p:nvPr/>
          </p:nvSpPr>
          <p:spPr>
            <a:xfrm rot="16200000">
              <a:off x="695543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3763DF7-D789-4AF9-A20C-88C8B23F77EA}"/>
                </a:ext>
              </a:extLst>
            </p:cNvPr>
            <p:cNvSpPr/>
            <p:nvPr/>
          </p:nvSpPr>
          <p:spPr>
            <a:xfrm rot="16200000">
              <a:off x="695543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E8CF702-2915-4EFA-A39E-56EFDD11FF4A}"/>
                </a:ext>
              </a:extLst>
            </p:cNvPr>
            <p:cNvSpPr/>
            <p:nvPr/>
          </p:nvSpPr>
          <p:spPr>
            <a:xfrm rot="16200000">
              <a:off x="721036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4585B09-879A-4CB5-940D-19E5AF3FFC1D}"/>
                </a:ext>
              </a:extLst>
            </p:cNvPr>
            <p:cNvSpPr/>
            <p:nvPr/>
          </p:nvSpPr>
          <p:spPr>
            <a:xfrm rot="16200000">
              <a:off x="721036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F23601-5F2B-4A43-AAC9-168588FB7639}"/>
                </a:ext>
              </a:extLst>
            </p:cNvPr>
            <p:cNvSpPr/>
            <p:nvPr/>
          </p:nvSpPr>
          <p:spPr>
            <a:xfrm rot="16200000">
              <a:off x="721036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58F19DD-FF4E-4DBA-8507-663769C31CD9}"/>
                </a:ext>
              </a:extLst>
            </p:cNvPr>
            <p:cNvSpPr/>
            <p:nvPr/>
          </p:nvSpPr>
          <p:spPr>
            <a:xfrm rot="16200000">
              <a:off x="695001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EAF38E-6077-4FA4-B74E-A5F9FDF32674}"/>
                </a:ext>
              </a:extLst>
            </p:cNvPr>
            <p:cNvSpPr/>
            <p:nvPr/>
          </p:nvSpPr>
          <p:spPr>
            <a:xfrm rot="16200000">
              <a:off x="695001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E3EDDFC-4EC4-4397-8309-38432C2C1D57}"/>
                </a:ext>
              </a:extLst>
            </p:cNvPr>
            <p:cNvSpPr/>
            <p:nvPr/>
          </p:nvSpPr>
          <p:spPr>
            <a:xfrm rot="16200000">
              <a:off x="695001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9C86FB7-0C8F-428E-AB7F-4FFD6FADF417}"/>
                </a:ext>
              </a:extLst>
            </p:cNvPr>
            <p:cNvSpPr/>
            <p:nvPr/>
          </p:nvSpPr>
          <p:spPr>
            <a:xfrm rot="16200000">
              <a:off x="721036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F166ED1-1919-4FA8-A803-E1DCAAD8053F}"/>
                </a:ext>
              </a:extLst>
            </p:cNvPr>
            <p:cNvSpPr/>
            <p:nvPr/>
          </p:nvSpPr>
          <p:spPr>
            <a:xfrm rot="16200000">
              <a:off x="695001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AE46FE2-A13E-4DFA-9354-5B5A6DE41E44}"/>
              </a:ext>
            </a:extLst>
          </p:cNvPr>
          <p:cNvGrpSpPr/>
          <p:nvPr/>
        </p:nvGrpSpPr>
        <p:grpSpPr>
          <a:xfrm rot="16200000">
            <a:off x="8947897" y="4288393"/>
            <a:ext cx="311487" cy="1868168"/>
            <a:chOff x="6950015" y="1313530"/>
            <a:chExt cx="311487" cy="18681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3A291F9-863A-4639-8A60-E3929521AB6D}"/>
                </a:ext>
              </a:extLst>
            </p:cNvPr>
            <p:cNvSpPr/>
            <p:nvPr/>
          </p:nvSpPr>
          <p:spPr>
            <a:xfrm rot="16200000">
              <a:off x="721578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E6EC31-01FB-4865-BAC1-954A52BA9793}"/>
                </a:ext>
              </a:extLst>
            </p:cNvPr>
            <p:cNvSpPr/>
            <p:nvPr/>
          </p:nvSpPr>
          <p:spPr>
            <a:xfrm rot="16200000">
              <a:off x="721578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9039F76-B663-4A2E-9D30-E6166524089D}"/>
                </a:ext>
              </a:extLst>
            </p:cNvPr>
            <p:cNvSpPr/>
            <p:nvPr/>
          </p:nvSpPr>
          <p:spPr>
            <a:xfrm rot="16200000">
              <a:off x="721578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D88CBD6-8414-4CF4-B050-B4B6862781D7}"/>
                </a:ext>
              </a:extLst>
            </p:cNvPr>
            <p:cNvSpPr/>
            <p:nvPr/>
          </p:nvSpPr>
          <p:spPr>
            <a:xfrm rot="16200000">
              <a:off x="721578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5D0CA2-FFE2-4EFB-81C7-2C728C6D775F}"/>
                </a:ext>
              </a:extLst>
            </p:cNvPr>
            <p:cNvSpPr/>
            <p:nvPr/>
          </p:nvSpPr>
          <p:spPr>
            <a:xfrm rot="16200000">
              <a:off x="695543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FDEAA70-67C6-4D37-93E3-2B1441F51DB2}"/>
                </a:ext>
              </a:extLst>
            </p:cNvPr>
            <p:cNvSpPr/>
            <p:nvPr/>
          </p:nvSpPr>
          <p:spPr>
            <a:xfrm rot="16200000">
              <a:off x="695543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7113ADC-D22D-4FA6-B640-D13CC6AF77A0}"/>
                </a:ext>
              </a:extLst>
            </p:cNvPr>
            <p:cNvSpPr/>
            <p:nvPr/>
          </p:nvSpPr>
          <p:spPr>
            <a:xfrm rot="16200000">
              <a:off x="695543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A01D17-8A4F-4C42-A190-C31F0892D6B5}"/>
                </a:ext>
              </a:extLst>
            </p:cNvPr>
            <p:cNvSpPr/>
            <p:nvPr/>
          </p:nvSpPr>
          <p:spPr>
            <a:xfrm rot="16200000">
              <a:off x="695543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82C8FF-C63D-4BAF-AE37-279D3D60BDDB}"/>
                </a:ext>
              </a:extLst>
            </p:cNvPr>
            <p:cNvSpPr/>
            <p:nvPr/>
          </p:nvSpPr>
          <p:spPr>
            <a:xfrm rot="16200000">
              <a:off x="721036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93B7A30-A5B3-4DDB-AB7F-4B3AC8B9D8E0}"/>
                </a:ext>
              </a:extLst>
            </p:cNvPr>
            <p:cNvSpPr/>
            <p:nvPr/>
          </p:nvSpPr>
          <p:spPr>
            <a:xfrm rot="16200000">
              <a:off x="721036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31B02F1-B1CD-4F8B-A9E1-2C99A2899758}"/>
                </a:ext>
              </a:extLst>
            </p:cNvPr>
            <p:cNvSpPr/>
            <p:nvPr/>
          </p:nvSpPr>
          <p:spPr>
            <a:xfrm rot="16200000">
              <a:off x="721036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8719D01-60EF-44B0-B2E0-A8C194D6018D}"/>
                </a:ext>
              </a:extLst>
            </p:cNvPr>
            <p:cNvSpPr/>
            <p:nvPr/>
          </p:nvSpPr>
          <p:spPr>
            <a:xfrm rot="16200000">
              <a:off x="695001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F106439-8F25-427D-B86C-D24FCAEEE77E}"/>
                </a:ext>
              </a:extLst>
            </p:cNvPr>
            <p:cNvSpPr/>
            <p:nvPr/>
          </p:nvSpPr>
          <p:spPr>
            <a:xfrm rot="16200000">
              <a:off x="695001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0814D17-41AF-4C2D-A9AF-CDC855898AD9}"/>
                </a:ext>
              </a:extLst>
            </p:cNvPr>
            <p:cNvSpPr/>
            <p:nvPr/>
          </p:nvSpPr>
          <p:spPr>
            <a:xfrm rot="16200000">
              <a:off x="695001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C59A92A-583A-4043-A754-5175FBD98CCE}"/>
                </a:ext>
              </a:extLst>
            </p:cNvPr>
            <p:cNvSpPr/>
            <p:nvPr/>
          </p:nvSpPr>
          <p:spPr>
            <a:xfrm rot="16200000">
              <a:off x="721036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E2289C8-357F-4408-AD53-95E0FDAB39C7}"/>
                </a:ext>
              </a:extLst>
            </p:cNvPr>
            <p:cNvSpPr/>
            <p:nvPr/>
          </p:nvSpPr>
          <p:spPr>
            <a:xfrm rot="16200000">
              <a:off x="695001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4A43B0E-7A29-44FC-AF93-121B41CE258F}"/>
              </a:ext>
            </a:extLst>
          </p:cNvPr>
          <p:cNvSpPr txBox="1"/>
          <p:nvPr/>
        </p:nvSpPr>
        <p:spPr>
          <a:xfrm>
            <a:off x="6977323" y="3796132"/>
            <a:ext cx="4038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Valera Round"/>
              </a:rPr>
              <a:t>Factors that contribute to waste creation</a:t>
            </a:r>
          </a:p>
        </p:txBody>
      </p:sp>
      <p:pic>
        <p:nvPicPr>
          <p:cNvPr id="51" name="Imagen 50" descr="Logotipo&#10;&#10;Descripción generada automáticamente">
            <a:extLst>
              <a:ext uri="{FF2B5EF4-FFF2-40B4-BE49-F238E27FC236}">
                <a16:creationId xmlns:a16="http://schemas.microsoft.com/office/drawing/2014/main" id="{D7D14A99-F9FF-49D7-8624-E9CBE397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7" y="109207"/>
            <a:ext cx="3984471" cy="1356481"/>
          </a:xfrm>
          <a:prstGeom prst="rect">
            <a:avLst/>
          </a:prstGeom>
        </p:spPr>
      </p:pic>
      <p:pic>
        <p:nvPicPr>
          <p:cNvPr id="6" name="Picture Placeholder 5" descr="A picture containing text, furniture, several&#10;&#10;Description automatically generated">
            <a:extLst>
              <a:ext uri="{FF2B5EF4-FFF2-40B4-BE49-F238E27FC236}">
                <a16:creationId xmlns:a16="http://schemas.microsoft.com/office/drawing/2014/main" id="{BA31A773-F35F-4A6E-8721-4F6E1D6D258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5391" r="5391"/>
          <a:stretch>
            <a:fillRect/>
          </a:stretch>
        </p:blipFill>
        <p:spPr/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26D9627-1EE9-4CEE-B31D-EE8700A5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419" y="0"/>
            <a:ext cx="1998711" cy="20719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A66D0EE-2848-498D-8546-0BD8C637C22D}"/>
              </a:ext>
            </a:extLst>
          </p:cNvPr>
          <p:cNvSpPr txBox="1"/>
          <p:nvPr/>
        </p:nvSpPr>
        <p:spPr>
          <a:xfrm>
            <a:off x="7990416" y="5716627"/>
            <a:ext cx="2047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Valera Round"/>
              </a:rPr>
              <a:t>Project 1- Week 4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Valera Round"/>
              </a:rPr>
              <a:t>Gonzalo Begara</a:t>
            </a:r>
          </a:p>
          <a:p>
            <a:endParaRPr lang="en-US" sz="4400" dirty="0">
              <a:solidFill>
                <a:schemeClr val="accent3"/>
              </a:solidFill>
              <a:latin typeface="Valera Round"/>
            </a:endParaRPr>
          </a:p>
        </p:txBody>
      </p:sp>
    </p:spTree>
    <p:extLst>
      <p:ext uri="{BB962C8B-B14F-4D97-AF65-F5344CB8AC3E}">
        <p14:creationId xmlns:p14="http://schemas.microsoft.com/office/powerpoint/2010/main" val="4240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2" grpId="0" animBg="1"/>
      <p:bldP spid="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2DF3A65F-6B1E-4AD7-8398-064B4A78420E}"/>
              </a:ext>
            </a:extLst>
          </p:cNvPr>
          <p:cNvSpPr>
            <a:spLocks/>
          </p:cNvSpPr>
          <p:nvPr/>
        </p:nvSpPr>
        <p:spPr bwMode="auto">
          <a:xfrm>
            <a:off x="0" y="3273425"/>
            <a:ext cx="844550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7DAFEC5-4DBD-4585-B7B6-61A0F16AACAD}"/>
              </a:ext>
            </a:extLst>
          </p:cNvPr>
          <p:cNvSpPr txBox="1">
            <a:spLocks/>
          </p:cNvSpPr>
          <p:nvPr/>
        </p:nvSpPr>
        <p:spPr>
          <a:xfrm>
            <a:off x="892381" y="427880"/>
            <a:ext cx="6772243" cy="9028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2800" dirty="0">
                <a:solidFill>
                  <a:schemeClr val="tx2"/>
                </a:solidFill>
              </a:rPr>
              <a:t>Center</a:t>
            </a:r>
            <a:endParaRPr lang="en-ES" sz="2800" dirty="0">
              <a:solidFill>
                <a:schemeClr val="tx2"/>
              </a:solidFill>
            </a:endParaRPr>
          </a:p>
        </p:txBody>
      </p:sp>
      <p:pic>
        <p:nvPicPr>
          <p:cNvPr id="12" name="Picture Placeholder 11" descr="A busy street in a city&#10;&#10;Description automatically generated with low confidence">
            <a:extLst>
              <a:ext uri="{FF2B5EF4-FFF2-40B4-BE49-F238E27FC236}">
                <a16:creationId xmlns:a16="http://schemas.microsoft.com/office/drawing/2014/main" id="{D1EF0CC4-FA79-41EE-87CB-9DE07A99BD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693" r="9693"/>
          <a:stretch>
            <a:fillRect/>
          </a:stretch>
        </p:blipFill>
        <p:spPr/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19A899F-B245-429C-8CB4-905F015D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94" y="1498850"/>
            <a:ext cx="5730737" cy="501439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E8420C-8839-413B-822D-316D4E2B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94" y="1498850"/>
            <a:ext cx="1577477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0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D8F5AFB-FA22-44D8-833B-9BC7F787BCF5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2254928" cy="6858000"/>
          </a:xfrm>
          <a:custGeom>
            <a:avLst/>
            <a:gdLst>
              <a:gd name="T0" fmla="*/ 3295 w 3295"/>
              <a:gd name="T1" fmla="*/ 0 h 4320"/>
              <a:gd name="T2" fmla="*/ 3295 w 3295"/>
              <a:gd name="T3" fmla="*/ 4320 h 4320"/>
              <a:gd name="T4" fmla="*/ 1675 w 3295"/>
              <a:gd name="T5" fmla="*/ 4320 h 4320"/>
              <a:gd name="T6" fmla="*/ 865 w 3295"/>
              <a:gd name="T7" fmla="*/ 3180 h 4320"/>
              <a:gd name="T8" fmla="*/ 1627 w 3295"/>
              <a:gd name="T9" fmla="*/ 1656 h 4320"/>
              <a:gd name="T10" fmla="*/ 1053 w 3295"/>
              <a:gd name="T11" fmla="*/ 364 h 4320"/>
              <a:gd name="T12" fmla="*/ 0 w 3295"/>
              <a:gd name="T13" fmla="*/ 0 h 4320"/>
              <a:gd name="T14" fmla="*/ 3295 w 329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5" h="4320">
                <a:moveTo>
                  <a:pt x="3295" y="0"/>
                </a:moveTo>
                <a:cubicBezTo>
                  <a:pt x="3295" y="4320"/>
                  <a:pt x="3295" y="4320"/>
                  <a:pt x="3295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44A4F-CEAD-864D-B926-39BBA74C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45517"/>
            <a:ext cx="10515600" cy="1325563"/>
          </a:xfrm>
        </p:spPr>
        <p:txBody>
          <a:bodyPr/>
          <a:lstStyle/>
          <a:p>
            <a:r>
              <a:rPr lang="es-ES" sz="2800" dirty="0">
                <a:solidFill>
                  <a:schemeClr val="tx2"/>
                </a:solidFill>
              </a:rPr>
              <a:t>Round 3 Linear </a:t>
            </a:r>
            <a:r>
              <a:rPr lang="es-ES" sz="2800" dirty="0" err="1">
                <a:solidFill>
                  <a:schemeClr val="tx2"/>
                </a:solidFill>
              </a:rPr>
              <a:t>Regression</a:t>
            </a:r>
            <a:r>
              <a:rPr lang="es-ES" sz="2800" dirty="0">
                <a:solidFill>
                  <a:schemeClr val="tx2"/>
                </a:solidFill>
              </a:rPr>
              <a:t> </a:t>
            </a:r>
            <a:r>
              <a:rPr lang="es-ES" sz="2800" dirty="0" err="1">
                <a:solidFill>
                  <a:schemeClr val="tx2"/>
                </a:solidFill>
              </a:rPr>
              <a:t>Model</a:t>
            </a:r>
            <a:endParaRPr lang="en-ES" dirty="0">
              <a:solidFill>
                <a:schemeClr val="tx2"/>
              </a:solidFill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A7AE83-E0CC-47E2-A6B1-C1835DA13BE5}"/>
              </a:ext>
            </a:extLst>
          </p:cNvPr>
          <p:cNvSpPr>
            <a:spLocks/>
          </p:cNvSpPr>
          <p:nvPr/>
        </p:nvSpPr>
        <p:spPr bwMode="auto">
          <a:xfrm>
            <a:off x="-1" y="3273425"/>
            <a:ext cx="1068309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C1E4DBB-4852-4755-BEF4-3056E2468BA7}"/>
              </a:ext>
            </a:extLst>
          </p:cNvPr>
          <p:cNvSpPr>
            <a:spLocks/>
          </p:cNvSpPr>
          <p:nvPr/>
        </p:nvSpPr>
        <p:spPr bwMode="auto">
          <a:xfrm rot="5400000">
            <a:off x="1295137" y="-1295139"/>
            <a:ext cx="994301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28291E-BF26-44B3-B314-5D5485A3D403}"/>
              </a:ext>
            </a:extLst>
          </p:cNvPr>
          <p:cNvSpPr txBox="1">
            <a:spLocks/>
          </p:cNvSpPr>
          <p:nvPr/>
        </p:nvSpPr>
        <p:spPr>
          <a:xfrm>
            <a:off x="9540246" y="1616599"/>
            <a:ext cx="31346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2800" dirty="0">
                <a:solidFill>
                  <a:schemeClr val="tx2"/>
                </a:solidFill>
              </a:rPr>
              <a:t>Score = 0,90</a:t>
            </a:r>
            <a:endParaRPr lang="en-ES" dirty="0">
              <a:solidFill>
                <a:schemeClr val="tx2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6EDF43-2CDA-4BBF-86EB-69AA48C8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"/>
          <a:stretch/>
        </p:blipFill>
        <p:spPr>
          <a:xfrm>
            <a:off x="1882167" y="2547891"/>
            <a:ext cx="10309833" cy="41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 p14:presetBounceEnd="4625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25"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0C6E7-DBC0-0048-9AC8-5F2D8978747B}"/>
              </a:ext>
            </a:extLst>
          </p:cNvPr>
          <p:cNvSpPr txBox="1"/>
          <p:nvPr/>
        </p:nvSpPr>
        <p:spPr>
          <a:xfrm>
            <a:off x="1584771" y="252037"/>
            <a:ext cx="902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alera Round"/>
              </a:rPr>
              <a:t>Madrid Districts</a:t>
            </a: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40B20D85-2B79-4883-BE54-666F7367601D}"/>
              </a:ext>
            </a:extLst>
          </p:cNvPr>
          <p:cNvSpPr>
            <a:spLocks/>
          </p:cNvSpPr>
          <p:nvPr/>
        </p:nvSpPr>
        <p:spPr bwMode="auto">
          <a:xfrm>
            <a:off x="10596250" y="1"/>
            <a:ext cx="1595750" cy="4585090"/>
          </a:xfrm>
          <a:custGeom>
            <a:avLst/>
            <a:gdLst>
              <a:gd name="T0" fmla="*/ 1498 w 1498"/>
              <a:gd name="T1" fmla="*/ 0 h 3266"/>
              <a:gd name="T2" fmla="*/ 1498 w 1498"/>
              <a:gd name="T3" fmla="*/ 3266 h 3266"/>
              <a:gd name="T4" fmla="*/ 1206 w 1498"/>
              <a:gd name="T5" fmla="*/ 2620 h 3266"/>
              <a:gd name="T6" fmla="*/ 1182 w 1498"/>
              <a:gd name="T7" fmla="*/ 1702 h 3266"/>
              <a:gd name="T8" fmla="*/ 390 w 1498"/>
              <a:gd name="T9" fmla="*/ 1046 h 3266"/>
              <a:gd name="T10" fmla="*/ 142 w 1498"/>
              <a:gd name="T11" fmla="*/ 0 h 3266"/>
              <a:gd name="T12" fmla="*/ 1498 w 1498"/>
              <a:gd name="T13" fmla="*/ 0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8" h="3266">
                <a:moveTo>
                  <a:pt x="1498" y="0"/>
                </a:moveTo>
                <a:cubicBezTo>
                  <a:pt x="1498" y="3266"/>
                  <a:pt x="1498" y="3266"/>
                  <a:pt x="1498" y="3266"/>
                </a:cubicBezTo>
                <a:cubicBezTo>
                  <a:pt x="1408" y="3152"/>
                  <a:pt x="1252" y="2957"/>
                  <a:pt x="1206" y="2620"/>
                </a:cubicBezTo>
                <a:cubicBezTo>
                  <a:pt x="1158" y="2266"/>
                  <a:pt x="1286" y="1961"/>
                  <a:pt x="1182" y="1702"/>
                </a:cubicBezTo>
                <a:cubicBezTo>
                  <a:pt x="1068" y="1418"/>
                  <a:pt x="780" y="1292"/>
                  <a:pt x="390" y="1046"/>
                </a:cubicBezTo>
                <a:cubicBezTo>
                  <a:pt x="0" y="800"/>
                  <a:pt x="94" y="234"/>
                  <a:pt x="142" y="0"/>
                </a:cubicBezTo>
                <a:lnTo>
                  <a:pt x="14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008B4E6F-204A-4EB9-B474-745BAE21CCB5}"/>
              </a:ext>
            </a:extLst>
          </p:cNvPr>
          <p:cNvSpPr>
            <a:spLocks/>
          </p:cNvSpPr>
          <p:nvPr/>
        </p:nvSpPr>
        <p:spPr bwMode="auto">
          <a:xfrm>
            <a:off x="0" y="4283129"/>
            <a:ext cx="469961" cy="2574871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7D45BA3-5F56-4BA6-945E-3B5D0DA1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18" y="1151828"/>
            <a:ext cx="6576364" cy="50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ectangle 6">
            <a:extLst>
              <a:ext uri="{FF2B5EF4-FFF2-40B4-BE49-F238E27FC236}">
                <a16:creationId xmlns:a16="http://schemas.microsoft.com/office/drawing/2014/main" id="{4CAEDC1E-1461-4AEA-9BFB-A77D2768D3F4}"/>
              </a:ext>
            </a:extLst>
          </p:cNvPr>
          <p:cNvSpPr/>
          <p:nvPr/>
        </p:nvSpPr>
        <p:spPr>
          <a:xfrm>
            <a:off x="152401" y="3149176"/>
            <a:ext cx="7019826" cy="3507802"/>
          </a:xfrm>
          <a:prstGeom prst="rect">
            <a:avLst/>
          </a:prstGeom>
          <a:solidFill>
            <a:srgbClr val="73757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99" name="Rectangle 6">
            <a:extLst>
              <a:ext uri="{FF2B5EF4-FFF2-40B4-BE49-F238E27FC236}">
                <a16:creationId xmlns:a16="http://schemas.microsoft.com/office/drawing/2014/main" id="{D46A7480-ECA2-4222-87AE-FE03803A4C2B}"/>
              </a:ext>
            </a:extLst>
          </p:cNvPr>
          <p:cNvSpPr/>
          <p:nvPr/>
        </p:nvSpPr>
        <p:spPr>
          <a:xfrm>
            <a:off x="152401" y="201022"/>
            <a:ext cx="3428999" cy="2749007"/>
          </a:xfrm>
          <a:prstGeom prst="rect">
            <a:avLst/>
          </a:prstGeom>
          <a:solidFill>
            <a:srgbClr val="73757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12" name="Rectangle 6">
            <a:extLst>
              <a:ext uri="{FF2B5EF4-FFF2-40B4-BE49-F238E27FC236}">
                <a16:creationId xmlns:a16="http://schemas.microsoft.com/office/drawing/2014/main" id="{659D0C93-26D6-4261-8D6D-413D44CDD74D}"/>
              </a:ext>
            </a:extLst>
          </p:cNvPr>
          <p:cNvSpPr/>
          <p:nvPr/>
        </p:nvSpPr>
        <p:spPr>
          <a:xfrm>
            <a:off x="3743228" y="201021"/>
            <a:ext cx="3428999" cy="2749007"/>
          </a:xfrm>
          <a:prstGeom prst="rect">
            <a:avLst/>
          </a:prstGeom>
          <a:solidFill>
            <a:srgbClr val="73757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13" name="Rectangle 6">
            <a:extLst>
              <a:ext uri="{FF2B5EF4-FFF2-40B4-BE49-F238E27FC236}">
                <a16:creationId xmlns:a16="http://schemas.microsoft.com/office/drawing/2014/main" id="{82D58BFD-0E7F-48A7-A874-9FF0801423C9}"/>
              </a:ext>
            </a:extLst>
          </p:cNvPr>
          <p:cNvSpPr/>
          <p:nvPr/>
        </p:nvSpPr>
        <p:spPr>
          <a:xfrm>
            <a:off x="7334055" y="201021"/>
            <a:ext cx="4645505" cy="6455957"/>
          </a:xfrm>
          <a:prstGeom prst="rect">
            <a:avLst/>
          </a:prstGeom>
          <a:solidFill>
            <a:srgbClr val="73757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34" name="TextBox 8">
            <a:extLst>
              <a:ext uri="{FF2B5EF4-FFF2-40B4-BE49-F238E27FC236}">
                <a16:creationId xmlns:a16="http://schemas.microsoft.com/office/drawing/2014/main" id="{18D6A975-5DE0-492E-900F-B0A46BF3DEC5}"/>
              </a:ext>
            </a:extLst>
          </p:cNvPr>
          <p:cNvSpPr txBox="1"/>
          <p:nvPr/>
        </p:nvSpPr>
        <p:spPr>
          <a:xfrm>
            <a:off x="462612" y="409742"/>
            <a:ext cx="2752677" cy="42062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3200" b="1" baseline="30000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Year comparation</a:t>
            </a:r>
          </a:p>
        </p:txBody>
      </p:sp>
      <p:sp>
        <p:nvSpPr>
          <p:cNvPr id="535" name="TextBox 8">
            <a:extLst>
              <a:ext uri="{FF2B5EF4-FFF2-40B4-BE49-F238E27FC236}">
                <a16:creationId xmlns:a16="http://schemas.microsoft.com/office/drawing/2014/main" id="{D4CB3281-9209-47FA-A0D0-F4FDCA00B9A5}"/>
              </a:ext>
            </a:extLst>
          </p:cNvPr>
          <p:cNvSpPr txBox="1"/>
          <p:nvPr/>
        </p:nvSpPr>
        <p:spPr>
          <a:xfrm>
            <a:off x="7384482" y="380533"/>
            <a:ext cx="4067139" cy="42062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3200" b="1" baseline="30000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Dropdown during lockdown</a:t>
            </a:r>
          </a:p>
        </p:txBody>
      </p:sp>
      <p:sp>
        <p:nvSpPr>
          <p:cNvPr id="632" name="TextBox 36">
            <a:extLst>
              <a:ext uri="{FF2B5EF4-FFF2-40B4-BE49-F238E27FC236}">
                <a16:creationId xmlns:a16="http://schemas.microsoft.com/office/drawing/2014/main" id="{123B7A68-68BA-4D3F-A37F-73E1AB059EBA}"/>
              </a:ext>
            </a:extLst>
          </p:cNvPr>
          <p:cNvSpPr txBox="1"/>
          <p:nvPr/>
        </p:nvSpPr>
        <p:spPr>
          <a:xfrm>
            <a:off x="552627" y="948438"/>
            <a:ext cx="336795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828434"/>
            <a:r>
              <a:rPr lang="es-E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2019 = 1, 119, 412.64 </a:t>
            </a:r>
            <a:r>
              <a:rPr lang="es-E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Tons</a:t>
            </a:r>
            <a:endParaRPr lang="es-E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34" name="TextBox 8">
            <a:extLst>
              <a:ext uri="{FF2B5EF4-FFF2-40B4-BE49-F238E27FC236}">
                <a16:creationId xmlns:a16="http://schemas.microsoft.com/office/drawing/2014/main" id="{3DF9DAEB-54F5-4302-A21E-0F87ECC2A813}"/>
              </a:ext>
            </a:extLst>
          </p:cNvPr>
          <p:cNvSpPr txBox="1"/>
          <p:nvPr/>
        </p:nvSpPr>
        <p:spPr>
          <a:xfrm>
            <a:off x="1075767" y="2133590"/>
            <a:ext cx="1537600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-70%</a:t>
            </a:r>
            <a:endParaRPr lang="en-US" sz="4000" b="1" baseline="30000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B8141150-9384-4C08-86C7-CFE7BE52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148" l="5101" r="92349">
                        <a14:foregroundMark x1="7651" y1="18519" x2="7651" y2="18519"/>
                        <a14:foregroundMark x1="35705" y1="8598" x2="35705" y2="8598"/>
                        <a14:foregroundMark x1="56107" y1="6085" x2="56107" y2="6085"/>
                        <a14:foregroundMark x1="60671" y1="2778" x2="60671" y2="2778"/>
                        <a14:foregroundMark x1="6980" y1="40873" x2="6980" y2="40873"/>
                        <a14:foregroundMark x1="5101" y1="21164" x2="5101" y2="21164"/>
                        <a14:foregroundMark x1="40134" y1="93122" x2="40134" y2="93122"/>
                        <a14:foregroundMark x1="38792" y1="96561" x2="38792" y2="96561"/>
                        <a14:foregroundMark x1="51946" y1="97090" x2="51946" y2="97090"/>
                        <a14:foregroundMark x1="37718" y1="98016" x2="37718" y2="98016"/>
                        <a14:foregroundMark x1="51812" y1="98280" x2="51812" y2="98280"/>
                        <a14:foregroundMark x1="92349" y1="48810" x2="92349" y2="48810"/>
                        <a14:backgroundMark x1="37852" y1="29630" x2="37852" y2="29630"/>
                        <a14:backgroundMark x1="38121" y1="37698" x2="38121" y2="37698"/>
                        <a14:backgroundMark x1="46980" y1="52249" x2="46980" y2="52249"/>
                        <a14:backgroundMark x1="50067" y1="56614" x2="50067" y2="56614"/>
                        <a14:backgroundMark x1="65369" y1="58069" x2="65369" y2="58069"/>
                        <a14:backgroundMark x1="62953" y1="36905" x2="62953" y2="36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084" y="928805"/>
            <a:ext cx="4886916" cy="4959072"/>
          </a:xfrm>
          <a:prstGeom prst="rect">
            <a:avLst/>
          </a:prstGeom>
        </p:spPr>
      </p:pic>
      <p:sp>
        <p:nvSpPr>
          <p:cNvPr id="61" name="TextBox 36">
            <a:extLst>
              <a:ext uri="{FF2B5EF4-FFF2-40B4-BE49-F238E27FC236}">
                <a16:creationId xmlns:a16="http://schemas.microsoft.com/office/drawing/2014/main" id="{26E2302A-4E9E-4BF3-B453-9115DE5513FC}"/>
              </a:ext>
            </a:extLst>
          </p:cNvPr>
          <p:cNvSpPr txBox="1"/>
          <p:nvPr/>
        </p:nvSpPr>
        <p:spPr>
          <a:xfrm>
            <a:off x="8888295" y="6212969"/>
            <a:ext cx="2131657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828434"/>
            <a:r>
              <a:rPr lang="es-E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Mean  =  -14,2%</a:t>
            </a: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11D03D96-8E82-40B6-8246-B1E4B136092F}"/>
              </a:ext>
            </a:extLst>
          </p:cNvPr>
          <p:cNvSpPr txBox="1"/>
          <p:nvPr/>
        </p:nvSpPr>
        <p:spPr>
          <a:xfrm>
            <a:off x="541221" y="1666646"/>
            <a:ext cx="3200296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828434"/>
            <a:r>
              <a:rPr lang="es-E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2020 = 335, 074.28 </a:t>
            </a:r>
            <a:r>
              <a:rPr lang="es-E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Tons</a:t>
            </a:r>
            <a:endParaRPr lang="es-E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3" name="TextBox 8">
            <a:extLst>
              <a:ext uri="{FF2B5EF4-FFF2-40B4-BE49-F238E27FC236}">
                <a16:creationId xmlns:a16="http://schemas.microsoft.com/office/drawing/2014/main" id="{F6197AE6-2D4B-4C92-B426-E27C2B1AEC9B}"/>
              </a:ext>
            </a:extLst>
          </p:cNvPr>
          <p:cNvSpPr txBox="1"/>
          <p:nvPr/>
        </p:nvSpPr>
        <p:spPr>
          <a:xfrm>
            <a:off x="4178827" y="386138"/>
            <a:ext cx="2480167" cy="42062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3200" b="1" baseline="30000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Spain </a:t>
            </a:r>
            <a:r>
              <a:rPr lang="en-US" sz="3200" b="1" baseline="30000" dirty="0" err="1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LockDown</a:t>
            </a:r>
            <a:endParaRPr lang="en-US" sz="3200" b="1" baseline="30000" dirty="0">
              <a:solidFill>
                <a:schemeClr val="accent6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8" name="TextBox 8">
            <a:extLst>
              <a:ext uri="{FF2B5EF4-FFF2-40B4-BE49-F238E27FC236}">
                <a16:creationId xmlns:a16="http://schemas.microsoft.com/office/drawing/2014/main" id="{B52F7C4E-7146-4EC3-AE3C-89D316F90E1F}"/>
              </a:ext>
            </a:extLst>
          </p:cNvPr>
          <p:cNvSpPr txBox="1"/>
          <p:nvPr/>
        </p:nvSpPr>
        <p:spPr>
          <a:xfrm>
            <a:off x="3966873" y="1584214"/>
            <a:ext cx="2977097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March-June 2020</a:t>
            </a:r>
            <a:endParaRPr lang="en-US" sz="2400" b="1" baseline="30000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pic>
        <p:nvPicPr>
          <p:cNvPr id="65" name="Picture 64" descr="A picture containing grate&#10;&#10;Description automatically generated">
            <a:extLst>
              <a:ext uri="{FF2B5EF4-FFF2-40B4-BE49-F238E27FC236}">
                <a16:creationId xmlns:a16="http://schemas.microsoft.com/office/drawing/2014/main" id="{DE82276D-B11C-4815-A6C5-2984A55A9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8" y="3329682"/>
            <a:ext cx="3754433" cy="2136396"/>
          </a:xfrm>
          <a:prstGeom prst="rect">
            <a:avLst/>
          </a:prstGeom>
        </p:spPr>
      </p:pic>
      <p:sp>
        <p:nvSpPr>
          <p:cNvPr id="66" name="TextBox 36">
            <a:extLst>
              <a:ext uri="{FF2B5EF4-FFF2-40B4-BE49-F238E27FC236}">
                <a16:creationId xmlns:a16="http://schemas.microsoft.com/office/drawing/2014/main" id="{49293761-575E-44CA-A739-00F688F91D1E}"/>
              </a:ext>
            </a:extLst>
          </p:cNvPr>
          <p:cNvSpPr txBox="1"/>
          <p:nvPr/>
        </p:nvSpPr>
        <p:spPr>
          <a:xfrm>
            <a:off x="1241168" y="6162091"/>
            <a:ext cx="55645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828434"/>
            <a:r>
              <a:rPr lang="en-US" sz="24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3486</a:t>
            </a:r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Liberty Status Less During Covid-19</a:t>
            </a:r>
          </a:p>
        </p:txBody>
      </p:sp>
      <p:pic>
        <p:nvPicPr>
          <p:cNvPr id="70" name="Picture 69" descr="A picture containing grate&#10;&#10;Description automatically generated">
            <a:extLst>
              <a:ext uri="{FF2B5EF4-FFF2-40B4-BE49-F238E27FC236}">
                <a16:creationId xmlns:a16="http://schemas.microsoft.com/office/drawing/2014/main" id="{4B023BE6-8AA8-4CA2-920B-ABF52F08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289" y="3346293"/>
            <a:ext cx="3754433" cy="2136396"/>
          </a:xfrm>
          <a:prstGeom prst="rect">
            <a:avLst/>
          </a:prstGeom>
        </p:spPr>
      </p:pic>
      <p:pic>
        <p:nvPicPr>
          <p:cNvPr id="71" name="Picture 70" descr="A picture containing grate&#10;&#10;Description automatically generated">
            <a:extLst>
              <a:ext uri="{FF2B5EF4-FFF2-40B4-BE49-F238E27FC236}">
                <a16:creationId xmlns:a16="http://schemas.microsoft.com/office/drawing/2014/main" id="{292419E3-9864-459D-9DBF-F710FFC7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220" y="3933438"/>
            <a:ext cx="3754433" cy="21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1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8CF5D-A9DD-6D4E-8AEB-9CB82EC7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629" y="5834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Thank you all for attention!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5F17AA-F27F-4393-9E49-A1BBF2A0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2179"/>
            <a:ext cx="10515600" cy="4691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“We are living on this planet as if we had another one to go to.”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- Terry Swearingen, Winner of Goldman Environmental Prize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FE7C4D3-1EF1-D34D-8205-21B3998785A9}"/>
              </a:ext>
            </a:extLst>
          </p:cNvPr>
          <p:cNvSpPr txBox="1">
            <a:spLocks/>
          </p:cNvSpPr>
          <p:nvPr/>
        </p:nvSpPr>
        <p:spPr>
          <a:xfrm>
            <a:off x="838200" y="2567583"/>
            <a:ext cx="10515600" cy="2180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pPr algn="ctr"/>
            <a:endParaRPr lang="en-E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DFF2D06-6227-4262-A384-ED46167AC3E9}"/>
              </a:ext>
            </a:extLst>
          </p:cNvPr>
          <p:cNvSpPr txBox="1">
            <a:spLocks/>
          </p:cNvSpPr>
          <p:nvPr/>
        </p:nvSpPr>
        <p:spPr>
          <a:xfrm>
            <a:off x="650357" y="793152"/>
            <a:ext cx="10515600" cy="167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Varela Round" pitchFamily="2" charset="-79"/>
                <a:ea typeface="+mn-ea"/>
                <a:cs typeface="Varela Round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Varela Round" pitchFamily="2" charset="-79"/>
                <a:ea typeface="+mn-ea"/>
                <a:cs typeface="Varela Round" pitchFamily="2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Varela Round" pitchFamily="2" charset="-79"/>
                <a:ea typeface="+mn-ea"/>
                <a:cs typeface="Varela Round" pitchFamily="2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arela Round" pitchFamily="2" charset="-79"/>
                <a:ea typeface="+mn-ea"/>
                <a:cs typeface="Varela Round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arela Round" pitchFamily="2" charset="-79"/>
                <a:ea typeface="+mn-ea"/>
                <a:cs typeface="Varela Round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Conclusion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Since the districts of Madrid have little influence of industry the</a:t>
            </a:r>
          </a:p>
          <a:p>
            <a:pPr marL="0" indent="0">
              <a:buNone/>
            </a:pPr>
            <a:r>
              <a:rPr lang="en-US" dirty="0"/>
              <a:t> most important factor for the creation on waste is people.</a:t>
            </a:r>
          </a:p>
        </p:txBody>
      </p:sp>
    </p:spTree>
    <p:extLst>
      <p:ext uri="{BB962C8B-B14F-4D97-AF65-F5344CB8AC3E}">
        <p14:creationId xmlns:p14="http://schemas.microsoft.com/office/powerpoint/2010/main" val="50981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2B4445E1-700E-4709-962D-92669382F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8" r="17417"/>
          <a:stretch/>
        </p:blipFill>
        <p:spPr>
          <a:xfrm>
            <a:off x="3253" y="0"/>
            <a:ext cx="4053017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3459D4-4AF6-6F47-8BB4-1CA1BBA68B26}"/>
              </a:ext>
            </a:extLst>
          </p:cNvPr>
          <p:cNvSpPr txBox="1"/>
          <p:nvPr/>
        </p:nvSpPr>
        <p:spPr>
          <a:xfrm>
            <a:off x="5062593" y="621068"/>
            <a:ext cx="3459970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PROJECT MOTIVATION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323FD-D35D-8B4C-A558-83041901AC81}"/>
              </a:ext>
            </a:extLst>
          </p:cNvPr>
          <p:cNvSpPr txBox="1"/>
          <p:nvPr/>
        </p:nvSpPr>
        <p:spPr>
          <a:xfrm>
            <a:off x="5062593" y="1912829"/>
            <a:ext cx="290067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WASTE IN MADRID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73627-1A60-2045-A632-2803AA27F966}"/>
              </a:ext>
            </a:extLst>
          </p:cNvPr>
          <p:cNvSpPr txBox="1"/>
          <p:nvPr/>
        </p:nvSpPr>
        <p:spPr>
          <a:xfrm>
            <a:off x="5062593" y="3213341"/>
            <a:ext cx="219483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s-E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TREATING O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UTLIERS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AF846-2830-6844-9427-F751719FEB92}"/>
              </a:ext>
            </a:extLst>
          </p:cNvPr>
          <p:cNvSpPr txBox="1"/>
          <p:nvPr/>
        </p:nvSpPr>
        <p:spPr>
          <a:xfrm>
            <a:off x="5062593" y="4533309"/>
            <a:ext cx="157447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s-E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OVID FACTS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782D9AA-035C-429F-8E5D-53A4133F45A2}"/>
              </a:ext>
            </a:extLst>
          </p:cNvPr>
          <p:cNvSpPr txBox="1"/>
          <p:nvPr/>
        </p:nvSpPr>
        <p:spPr>
          <a:xfrm>
            <a:off x="5062593" y="5863001"/>
            <a:ext cx="156004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6BD02-ADAF-634B-8F36-58770B3B1D53}"/>
              </a:ext>
            </a:extLst>
          </p:cNvPr>
          <p:cNvSpPr/>
          <p:nvPr/>
        </p:nvSpPr>
        <p:spPr>
          <a:xfrm>
            <a:off x="0" y="0"/>
            <a:ext cx="4053017" cy="6858000"/>
          </a:xfrm>
          <a:prstGeom prst="rect">
            <a:avLst/>
          </a:prstGeom>
          <a:solidFill>
            <a:schemeClr val="accent6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E8E20-ACA3-3A44-B5A3-DBF3E541B2B9}"/>
              </a:ext>
            </a:extLst>
          </p:cNvPr>
          <p:cNvSpPr txBox="1"/>
          <p:nvPr/>
        </p:nvSpPr>
        <p:spPr>
          <a:xfrm>
            <a:off x="1146749" y="306186"/>
            <a:ext cx="1821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AGENDA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D75AB539-68A9-3C4B-B57C-4B023BAA9F3A}"/>
              </a:ext>
            </a:extLst>
          </p:cNvPr>
          <p:cNvSpPr/>
          <p:nvPr/>
        </p:nvSpPr>
        <p:spPr>
          <a:xfrm>
            <a:off x="3535621" y="283644"/>
            <a:ext cx="1037967" cy="1037967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BFCE72D1-9595-B548-9B7A-3AB6307C5326}"/>
              </a:ext>
            </a:extLst>
          </p:cNvPr>
          <p:cNvSpPr/>
          <p:nvPr/>
        </p:nvSpPr>
        <p:spPr>
          <a:xfrm>
            <a:off x="3535621" y="1593883"/>
            <a:ext cx="1037967" cy="1037967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6A05D8C9-5455-EA48-8E04-21E0F5A2CAF0}"/>
              </a:ext>
            </a:extLst>
          </p:cNvPr>
          <p:cNvSpPr/>
          <p:nvPr/>
        </p:nvSpPr>
        <p:spPr>
          <a:xfrm>
            <a:off x="3535621" y="2904122"/>
            <a:ext cx="1037967" cy="1037967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EA92EBE-3574-CF4B-A0BC-50832EA98EB8}"/>
              </a:ext>
            </a:extLst>
          </p:cNvPr>
          <p:cNvSpPr/>
          <p:nvPr/>
        </p:nvSpPr>
        <p:spPr>
          <a:xfrm>
            <a:off x="3535621" y="4214360"/>
            <a:ext cx="1037967" cy="1037967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71435-CE3B-DA48-ABAF-76E18E9E7D13}"/>
              </a:ext>
            </a:extLst>
          </p:cNvPr>
          <p:cNvSpPr txBox="1"/>
          <p:nvPr/>
        </p:nvSpPr>
        <p:spPr>
          <a:xfrm>
            <a:off x="3890136" y="525628"/>
            <a:ext cx="328937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EDFA74-273E-6741-9B19-FEDEFBFA1B5C}"/>
              </a:ext>
            </a:extLst>
          </p:cNvPr>
          <p:cNvSpPr txBox="1"/>
          <p:nvPr/>
        </p:nvSpPr>
        <p:spPr>
          <a:xfrm>
            <a:off x="3852466" y="1835867"/>
            <a:ext cx="404278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92AAC7-9301-134C-88BB-2FEEB9D9B9C1}"/>
              </a:ext>
            </a:extLst>
          </p:cNvPr>
          <p:cNvSpPr txBox="1"/>
          <p:nvPr/>
        </p:nvSpPr>
        <p:spPr>
          <a:xfrm>
            <a:off x="3846054" y="3146106"/>
            <a:ext cx="417102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ACDA49-4331-6540-A832-1EA4CFC38BA8}"/>
              </a:ext>
            </a:extLst>
          </p:cNvPr>
          <p:cNvSpPr txBox="1"/>
          <p:nvPr/>
        </p:nvSpPr>
        <p:spPr>
          <a:xfrm>
            <a:off x="3832428" y="4456345"/>
            <a:ext cx="444353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35" name="Diamond 11">
            <a:extLst>
              <a:ext uri="{FF2B5EF4-FFF2-40B4-BE49-F238E27FC236}">
                <a16:creationId xmlns:a16="http://schemas.microsoft.com/office/drawing/2014/main" id="{6AECFF83-44BF-4A50-B87D-734E24DF6D53}"/>
              </a:ext>
            </a:extLst>
          </p:cNvPr>
          <p:cNvSpPr/>
          <p:nvPr/>
        </p:nvSpPr>
        <p:spPr>
          <a:xfrm>
            <a:off x="3535621" y="5524598"/>
            <a:ext cx="1037967" cy="1037967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3A467FD4-E78E-444E-877F-0ACBF04B6C30}"/>
              </a:ext>
            </a:extLst>
          </p:cNvPr>
          <p:cNvSpPr txBox="1"/>
          <p:nvPr/>
        </p:nvSpPr>
        <p:spPr>
          <a:xfrm>
            <a:off x="3832428" y="5766583"/>
            <a:ext cx="444353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093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2DF3A65F-6B1E-4AD7-8398-064B4A78420E}"/>
              </a:ext>
            </a:extLst>
          </p:cNvPr>
          <p:cNvSpPr>
            <a:spLocks/>
          </p:cNvSpPr>
          <p:nvPr/>
        </p:nvSpPr>
        <p:spPr bwMode="auto">
          <a:xfrm>
            <a:off x="0" y="3273425"/>
            <a:ext cx="844550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21A68-8D94-4F4C-BC2D-72B000B7AA2B}"/>
              </a:ext>
            </a:extLst>
          </p:cNvPr>
          <p:cNvSpPr txBox="1"/>
          <p:nvPr/>
        </p:nvSpPr>
        <p:spPr>
          <a:xfrm>
            <a:off x="622223" y="325297"/>
            <a:ext cx="71029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ING Me" panose="02000506040000020004" pitchFamily="2" charset="0"/>
              </a:rPr>
              <a:t>Employee’s experience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D060D-C73A-4061-B8EA-C7D14639B349}"/>
              </a:ext>
            </a:extLst>
          </p:cNvPr>
          <p:cNvSpPr txBox="1"/>
          <p:nvPr/>
        </p:nvSpPr>
        <p:spPr>
          <a:xfrm>
            <a:off x="370816" y="918934"/>
            <a:ext cx="280360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  <a:latin typeface="Valera Round"/>
              </a:rPr>
              <a:t>CHINA</a:t>
            </a:r>
            <a:endParaRPr lang="en-US" sz="4000" dirty="0">
              <a:solidFill>
                <a:schemeClr val="accent1"/>
              </a:solidFill>
              <a:latin typeface="Valera Round"/>
            </a:endParaRPr>
          </a:p>
          <a:p>
            <a:pPr algn="r"/>
            <a:endParaRPr lang="en-US" sz="1100" dirty="0">
              <a:latin typeface="Valera Roun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alera Round"/>
              </a:rPr>
              <a:t>828 Liberty Statues a Day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400" dirty="0">
              <a:latin typeface="Valera Round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400" dirty="0">
              <a:latin typeface="Valera Round"/>
            </a:endParaRPr>
          </a:p>
          <a:p>
            <a:pPr algn="r"/>
            <a:endParaRPr lang="en-US" sz="1600" dirty="0">
              <a:latin typeface="Valera Roun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67D20-B789-48FE-B884-E4160FC1D261}"/>
              </a:ext>
            </a:extLst>
          </p:cNvPr>
          <p:cNvSpPr txBox="1"/>
          <p:nvPr/>
        </p:nvSpPr>
        <p:spPr>
          <a:xfrm>
            <a:off x="5598060" y="938387"/>
            <a:ext cx="34644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Valera Round"/>
              </a:rPr>
              <a:t>USA</a:t>
            </a:r>
          </a:p>
          <a:p>
            <a:endParaRPr lang="en-US" sz="1400" dirty="0">
              <a:solidFill>
                <a:schemeClr val="accent2"/>
              </a:solidFill>
              <a:latin typeface="Valera Roun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alera Round"/>
              </a:rPr>
              <a:t>538 Liberty Statues a day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DB7AB-3A27-4E11-8D69-AADA17B73539}"/>
              </a:ext>
            </a:extLst>
          </p:cNvPr>
          <p:cNvGrpSpPr/>
          <p:nvPr/>
        </p:nvGrpSpPr>
        <p:grpSpPr>
          <a:xfrm>
            <a:off x="3208331" y="236537"/>
            <a:ext cx="2355815" cy="2379666"/>
            <a:chOff x="4918889" y="2238375"/>
            <a:chExt cx="2355815" cy="2379666"/>
          </a:xfrm>
        </p:grpSpPr>
        <p:sp>
          <p:nvSpPr>
            <p:cNvPr id="30" name="Freeform 73">
              <a:extLst>
                <a:ext uri="{FF2B5EF4-FFF2-40B4-BE49-F238E27FC236}">
                  <a16:creationId xmlns:a16="http://schemas.microsoft.com/office/drawing/2014/main" id="{06D21CE6-80D9-4F73-9AEE-BA24C5AF3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255" y="2254637"/>
              <a:ext cx="1178449" cy="2348225"/>
            </a:xfrm>
            <a:custGeom>
              <a:avLst/>
              <a:gdLst>
                <a:gd name="T0" fmla="*/ 0 w 801"/>
                <a:gd name="T1" fmla="*/ 0 h 1600"/>
                <a:gd name="T2" fmla="*/ 0 w 801"/>
                <a:gd name="T3" fmla="*/ 479 h 1600"/>
                <a:gd name="T4" fmla="*/ 321 w 801"/>
                <a:gd name="T5" fmla="*/ 800 h 1600"/>
                <a:gd name="T6" fmla="*/ 0 w 801"/>
                <a:gd name="T7" fmla="*/ 1121 h 1600"/>
                <a:gd name="T8" fmla="*/ 0 w 801"/>
                <a:gd name="T9" fmla="*/ 1600 h 1600"/>
                <a:gd name="T10" fmla="*/ 801 w 801"/>
                <a:gd name="T11" fmla="*/ 800 h 1600"/>
                <a:gd name="T12" fmla="*/ 0 w 801"/>
                <a:gd name="T13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1600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177" y="479"/>
                    <a:pt x="321" y="623"/>
                    <a:pt x="321" y="800"/>
                  </a:cubicBezTo>
                  <a:cubicBezTo>
                    <a:pt x="321" y="977"/>
                    <a:pt x="177" y="1121"/>
                    <a:pt x="0" y="1121"/>
                  </a:cubicBezTo>
                  <a:cubicBezTo>
                    <a:pt x="0" y="1600"/>
                    <a:pt x="0" y="1600"/>
                    <a:pt x="0" y="1600"/>
                  </a:cubicBezTo>
                  <a:cubicBezTo>
                    <a:pt x="442" y="1600"/>
                    <a:pt x="801" y="1242"/>
                    <a:pt x="801" y="800"/>
                  </a:cubicBezTo>
                  <a:cubicBezTo>
                    <a:pt x="801" y="358"/>
                    <a:pt x="44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78F75817-F772-44AA-BEA1-7372564D0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889" y="2254637"/>
              <a:ext cx="1177365" cy="2348225"/>
            </a:xfrm>
            <a:custGeom>
              <a:avLst/>
              <a:gdLst>
                <a:gd name="T0" fmla="*/ 480 w 800"/>
                <a:gd name="T1" fmla="*/ 800 h 1600"/>
                <a:gd name="T2" fmla="*/ 800 w 800"/>
                <a:gd name="T3" fmla="*/ 479 h 1600"/>
                <a:gd name="T4" fmla="*/ 800 w 800"/>
                <a:gd name="T5" fmla="*/ 0 h 1600"/>
                <a:gd name="T6" fmla="*/ 0 w 800"/>
                <a:gd name="T7" fmla="*/ 800 h 1600"/>
                <a:gd name="T8" fmla="*/ 800 w 800"/>
                <a:gd name="T9" fmla="*/ 1600 h 1600"/>
                <a:gd name="T10" fmla="*/ 800 w 800"/>
                <a:gd name="T11" fmla="*/ 1121 h 1600"/>
                <a:gd name="T12" fmla="*/ 480 w 800"/>
                <a:gd name="T13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1600">
                  <a:moveTo>
                    <a:pt x="480" y="800"/>
                  </a:moveTo>
                  <a:cubicBezTo>
                    <a:pt x="480" y="623"/>
                    <a:pt x="623" y="479"/>
                    <a:pt x="800" y="47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58" y="0"/>
                    <a:pt x="0" y="358"/>
                    <a:pt x="0" y="800"/>
                  </a:cubicBezTo>
                  <a:cubicBezTo>
                    <a:pt x="0" y="1242"/>
                    <a:pt x="358" y="1600"/>
                    <a:pt x="800" y="1600"/>
                  </a:cubicBezTo>
                  <a:cubicBezTo>
                    <a:pt x="800" y="1121"/>
                    <a:pt x="800" y="1121"/>
                    <a:pt x="800" y="1121"/>
                  </a:cubicBezTo>
                  <a:cubicBezTo>
                    <a:pt x="623" y="1121"/>
                    <a:pt x="480" y="977"/>
                    <a:pt x="480" y="8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0F83713F-BEEB-46F8-A26D-949DA8053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527" y="2238375"/>
              <a:ext cx="384866" cy="733955"/>
            </a:xfrm>
            <a:custGeom>
              <a:avLst/>
              <a:gdLst>
                <a:gd name="T0" fmla="*/ 139 w 262"/>
                <a:gd name="T1" fmla="*/ 425 h 500"/>
                <a:gd name="T2" fmla="*/ 0 w 262"/>
                <a:gd name="T3" fmla="*/ 251 h 500"/>
                <a:gd name="T4" fmla="*/ 139 w 262"/>
                <a:gd name="T5" fmla="*/ 77 h 500"/>
                <a:gd name="T6" fmla="*/ 262 w 262"/>
                <a:gd name="T7" fmla="*/ 251 h 500"/>
                <a:gd name="T8" fmla="*/ 139 w 262"/>
                <a:gd name="T9" fmla="*/ 42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00">
                  <a:moveTo>
                    <a:pt x="139" y="425"/>
                  </a:moveTo>
                  <a:cubicBezTo>
                    <a:pt x="139" y="500"/>
                    <a:pt x="0" y="328"/>
                    <a:pt x="0" y="251"/>
                  </a:cubicBezTo>
                  <a:cubicBezTo>
                    <a:pt x="0" y="174"/>
                    <a:pt x="139" y="0"/>
                    <a:pt x="139" y="77"/>
                  </a:cubicBezTo>
                  <a:cubicBezTo>
                    <a:pt x="139" y="163"/>
                    <a:pt x="262" y="174"/>
                    <a:pt x="262" y="251"/>
                  </a:cubicBezTo>
                  <a:cubicBezTo>
                    <a:pt x="262" y="328"/>
                    <a:pt x="139" y="348"/>
                    <a:pt x="139" y="4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ING Me" panose="02000506040000020004" pitchFamily="2" charset="0"/>
              </a:endParaRPr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54A342D5-1C85-48C2-A29A-B58F8332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207" y="3883001"/>
              <a:ext cx="385950" cy="735040"/>
            </a:xfrm>
            <a:custGeom>
              <a:avLst/>
              <a:gdLst>
                <a:gd name="T0" fmla="*/ 123 w 262"/>
                <a:gd name="T1" fmla="*/ 76 h 501"/>
                <a:gd name="T2" fmla="*/ 262 w 262"/>
                <a:gd name="T3" fmla="*/ 250 h 501"/>
                <a:gd name="T4" fmla="*/ 123 w 262"/>
                <a:gd name="T5" fmla="*/ 424 h 501"/>
                <a:gd name="T6" fmla="*/ 0 w 262"/>
                <a:gd name="T7" fmla="*/ 250 h 501"/>
                <a:gd name="T8" fmla="*/ 123 w 262"/>
                <a:gd name="T9" fmla="*/ 7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01">
                  <a:moveTo>
                    <a:pt x="123" y="76"/>
                  </a:moveTo>
                  <a:cubicBezTo>
                    <a:pt x="123" y="0"/>
                    <a:pt x="262" y="173"/>
                    <a:pt x="262" y="250"/>
                  </a:cubicBezTo>
                  <a:cubicBezTo>
                    <a:pt x="262" y="327"/>
                    <a:pt x="123" y="501"/>
                    <a:pt x="123" y="424"/>
                  </a:cubicBezTo>
                  <a:cubicBezTo>
                    <a:pt x="123" y="338"/>
                    <a:pt x="0" y="327"/>
                    <a:pt x="0" y="250"/>
                  </a:cubicBezTo>
                  <a:cubicBezTo>
                    <a:pt x="0" y="173"/>
                    <a:pt x="123" y="152"/>
                    <a:pt x="123" y="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BD3F58-5C35-4FC9-B5C1-6D59F90DF0DC}"/>
                </a:ext>
              </a:extLst>
            </p:cNvPr>
            <p:cNvSpPr txBox="1"/>
            <p:nvPr/>
          </p:nvSpPr>
          <p:spPr>
            <a:xfrm>
              <a:off x="5013625" y="3244083"/>
              <a:ext cx="68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ING Me" panose="02000506040000020004" pitchFamily="2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3D77CD-7B91-408E-A0A5-1379B9B08D7E}"/>
              </a:ext>
            </a:extLst>
          </p:cNvPr>
          <p:cNvCxnSpPr>
            <a:cxnSpLocks/>
          </p:cNvCxnSpPr>
          <p:nvPr/>
        </p:nvCxnSpPr>
        <p:spPr>
          <a:xfrm flipH="1">
            <a:off x="129593" y="1407456"/>
            <a:ext cx="3086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A80F18-52E3-4620-A0F6-77EA97D26AB1}"/>
              </a:ext>
            </a:extLst>
          </p:cNvPr>
          <p:cNvCxnSpPr>
            <a:cxnSpLocks/>
          </p:cNvCxnSpPr>
          <p:nvPr/>
        </p:nvCxnSpPr>
        <p:spPr>
          <a:xfrm flipH="1">
            <a:off x="5564147" y="1407456"/>
            <a:ext cx="22235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128">
            <a:extLst>
              <a:ext uri="{FF2B5EF4-FFF2-40B4-BE49-F238E27FC236}">
                <a16:creationId xmlns:a16="http://schemas.microsoft.com/office/drawing/2014/main" id="{D1506622-71C7-4AFF-93E3-5D833BD02540}"/>
              </a:ext>
            </a:extLst>
          </p:cNvPr>
          <p:cNvGrpSpPr/>
          <p:nvPr/>
        </p:nvGrpSpPr>
        <p:grpSpPr>
          <a:xfrm rot="16200000">
            <a:off x="4209334" y="2082344"/>
            <a:ext cx="311487" cy="1868168"/>
            <a:chOff x="6950015" y="1313530"/>
            <a:chExt cx="311487" cy="1868168"/>
          </a:xfrm>
        </p:grpSpPr>
        <p:sp>
          <p:nvSpPr>
            <p:cNvPr id="57" name="Rectangle 129">
              <a:extLst>
                <a:ext uri="{FF2B5EF4-FFF2-40B4-BE49-F238E27FC236}">
                  <a16:creationId xmlns:a16="http://schemas.microsoft.com/office/drawing/2014/main" id="{64452B8A-B006-4D56-9F8B-F906785147A5}"/>
                </a:ext>
              </a:extLst>
            </p:cNvPr>
            <p:cNvSpPr/>
            <p:nvPr/>
          </p:nvSpPr>
          <p:spPr>
            <a:xfrm rot="16200000">
              <a:off x="721578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58" name="Rectangle 130">
              <a:extLst>
                <a:ext uri="{FF2B5EF4-FFF2-40B4-BE49-F238E27FC236}">
                  <a16:creationId xmlns:a16="http://schemas.microsoft.com/office/drawing/2014/main" id="{6B54439C-B3A8-4990-A097-17381F51E5A9}"/>
                </a:ext>
              </a:extLst>
            </p:cNvPr>
            <p:cNvSpPr/>
            <p:nvPr/>
          </p:nvSpPr>
          <p:spPr>
            <a:xfrm rot="16200000">
              <a:off x="721578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59" name="Rectangle 131">
              <a:extLst>
                <a:ext uri="{FF2B5EF4-FFF2-40B4-BE49-F238E27FC236}">
                  <a16:creationId xmlns:a16="http://schemas.microsoft.com/office/drawing/2014/main" id="{91F9EE94-48AA-4C47-B821-EA6DA52F4528}"/>
                </a:ext>
              </a:extLst>
            </p:cNvPr>
            <p:cNvSpPr/>
            <p:nvPr/>
          </p:nvSpPr>
          <p:spPr>
            <a:xfrm rot="16200000">
              <a:off x="721578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0" name="Rectangle 132">
              <a:extLst>
                <a:ext uri="{FF2B5EF4-FFF2-40B4-BE49-F238E27FC236}">
                  <a16:creationId xmlns:a16="http://schemas.microsoft.com/office/drawing/2014/main" id="{91A0C5D3-5163-41F8-AE59-843CCA5CDFE0}"/>
                </a:ext>
              </a:extLst>
            </p:cNvPr>
            <p:cNvSpPr/>
            <p:nvPr/>
          </p:nvSpPr>
          <p:spPr>
            <a:xfrm rot="16200000">
              <a:off x="721578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1" name="Rectangle 133">
              <a:extLst>
                <a:ext uri="{FF2B5EF4-FFF2-40B4-BE49-F238E27FC236}">
                  <a16:creationId xmlns:a16="http://schemas.microsoft.com/office/drawing/2014/main" id="{A4241EF3-3947-41DB-AC75-CC448CEA4228}"/>
                </a:ext>
              </a:extLst>
            </p:cNvPr>
            <p:cNvSpPr/>
            <p:nvPr/>
          </p:nvSpPr>
          <p:spPr>
            <a:xfrm rot="16200000">
              <a:off x="6955433" y="28756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2" name="Rectangle 134">
              <a:extLst>
                <a:ext uri="{FF2B5EF4-FFF2-40B4-BE49-F238E27FC236}">
                  <a16:creationId xmlns:a16="http://schemas.microsoft.com/office/drawing/2014/main" id="{BA0FEB20-4056-44B6-8E9B-85692E06F4D1}"/>
                </a:ext>
              </a:extLst>
            </p:cNvPr>
            <p:cNvSpPr/>
            <p:nvPr/>
          </p:nvSpPr>
          <p:spPr>
            <a:xfrm rot="16200000">
              <a:off x="6955433" y="26152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3" name="Rectangle 135">
              <a:extLst>
                <a:ext uri="{FF2B5EF4-FFF2-40B4-BE49-F238E27FC236}">
                  <a16:creationId xmlns:a16="http://schemas.microsoft.com/office/drawing/2014/main" id="{61613E90-028D-4618-AC38-988CD98A0436}"/>
                </a:ext>
              </a:extLst>
            </p:cNvPr>
            <p:cNvSpPr/>
            <p:nvPr/>
          </p:nvSpPr>
          <p:spPr>
            <a:xfrm rot="16200000">
              <a:off x="6955433" y="23549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1321F871-A5EC-4BE8-86AE-E3A996706B41}"/>
                </a:ext>
              </a:extLst>
            </p:cNvPr>
            <p:cNvSpPr/>
            <p:nvPr/>
          </p:nvSpPr>
          <p:spPr>
            <a:xfrm rot="16200000">
              <a:off x="6955433" y="20945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A09D52E2-696F-4E52-A30F-4F9F123E2428}"/>
                </a:ext>
              </a:extLst>
            </p:cNvPr>
            <p:cNvSpPr/>
            <p:nvPr/>
          </p:nvSpPr>
          <p:spPr>
            <a:xfrm rot="16200000">
              <a:off x="721036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39D6B446-620C-4E2C-AE03-B93E7131C97A}"/>
                </a:ext>
              </a:extLst>
            </p:cNvPr>
            <p:cNvSpPr/>
            <p:nvPr/>
          </p:nvSpPr>
          <p:spPr>
            <a:xfrm rot="16200000">
              <a:off x="721036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7" name="Rectangle 139">
              <a:extLst>
                <a:ext uri="{FF2B5EF4-FFF2-40B4-BE49-F238E27FC236}">
                  <a16:creationId xmlns:a16="http://schemas.microsoft.com/office/drawing/2014/main" id="{954D4B8C-ED25-4CEC-AEAA-2A4069637E34}"/>
                </a:ext>
              </a:extLst>
            </p:cNvPr>
            <p:cNvSpPr/>
            <p:nvPr/>
          </p:nvSpPr>
          <p:spPr>
            <a:xfrm rot="16200000">
              <a:off x="721036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8" name="Rectangle 140">
              <a:extLst>
                <a:ext uri="{FF2B5EF4-FFF2-40B4-BE49-F238E27FC236}">
                  <a16:creationId xmlns:a16="http://schemas.microsoft.com/office/drawing/2014/main" id="{A6EB941B-195D-4A72-A320-3A6CEE10BF72}"/>
                </a:ext>
              </a:extLst>
            </p:cNvPr>
            <p:cNvSpPr/>
            <p:nvPr/>
          </p:nvSpPr>
          <p:spPr>
            <a:xfrm rot="16200000">
              <a:off x="6950015" y="18342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69" name="Rectangle 141">
              <a:extLst>
                <a:ext uri="{FF2B5EF4-FFF2-40B4-BE49-F238E27FC236}">
                  <a16:creationId xmlns:a16="http://schemas.microsoft.com/office/drawing/2014/main" id="{37217D6B-03E6-442B-B953-4CE58CD2C4AF}"/>
                </a:ext>
              </a:extLst>
            </p:cNvPr>
            <p:cNvSpPr/>
            <p:nvPr/>
          </p:nvSpPr>
          <p:spPr>
            <a:xfrm rot="16200000">
              <a:off x="6950015" y="157388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70" name="Rectangle 142">
              <a:extLst>
                <a:ext uri="{FF2B5EF4-FFF2-40B4-BE49-F238E27FC236}">
                  <a16:creationId xmlns:a16="http://schemas.microsoft.com/office/drawing/2014/main" id="{0C094BA4-D792-491B-9608-A5564F7EE1FC}"/>
                </a:ext>
              </a:extLst>
            </p:cNvPr>
            <p:cNvSpPr/>
            <p:nvPr/>
          </p:nvSpPr>
          <p:spPr>
            <a:xfrm rot="16200000">
              <a:off x="6950015" y="1313530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71" name="Rectangle 143">
              <a:extLst>
                <a:ext uri="{FF2B5EF4-FFF2-40B4-BE49-F238E27FC236}">
                  <a16:creationId xmlns:a16="http://schemas.microsoft.com/office/drawing/2014/main" id="{4BB4F283-5342-4D24-9E86-011EBBC23AFA}"/>
                </a:ext>
              </a:extLst>
            </p:cNvPr>
            <p:cNvSpPr/>
            <p:nvPr/>
          </p:nvSpPr>
          <p:spPr>
            <a:xfrm rot="16200000">
              <a:off x="721036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  <p:sp>
          <p:nvSpPr>
            <p:cNvPr id="72" name="Rectangle 144">
              <a:extLst>
                <a:ext uri="{FF2B5EF4-FFF2-40B4-BE49-F238E27FC236}">
                  <a16:creationId xmlns:a16="http://schemas.microsoft.com/office/drawing/2014/main" id="{EA44664B-68FA-48DC-A8D4-72581014FA75}"/>
                </a:ext>
              </a:extLst>
            </p:cNvPr>
            <p:cNvSpPr/>
            <p:nvPr/>
          </p:nvSpPr>
          <p:spPr>
            <a:xfrm rot="16200000">
              <a:off x="6950015" y="3135979"/>
              <a:ext cx="45719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G Me" panose="02000506040000020004" pitchFamily="2" charset="0"/>
              </a:endParaRPr>
            </a:p>
          </p:txBody>
        </p:sp>
      </p:grpSp>
      <p:sp>
        <p:nvSpPr>
          <p:cNvPr id="78" name="Round Same Side Corner Rectangle 23">
            <a:extLst>
              <a:ext uri="{FF2B5EF4-FFF2-40B4-BE49-F238E27FC236}">
                <a16:creationId xmlns:a16="http://schemas.microsoft.com/office/drawing/2014/main" id="{1916D330-84A8-46DB-91AF-9989C32D39A4}"/>
              </a:ext>
            </a:extLst>
          </p:cNvPr>
          <p:cNvSpPr/>
          <p:nvPr/>
        </p:nvSpPr>
        <p:spPr>
          <a:xfrm>
            <a:off x="3879542" y="5787478"/>
            <a:ext cx="1458941" cy="378461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7878" rtlCol="0" anchor="ctr"/>
          <a:lstStyle/>
          <a:p>
            <a:pPr algn="l"/>
            <a:endParaRPr lang="uk-UA" sz="1000" dirty="0">
              <a:solidFill>
                <a:schemeClr val="accent5"/>
              </a:solidFill>
            </a:endParaRPr>
          </a:p>
        </p:txBody>
      </p:sp>
      <p:sp>
        <p:nvSpPr>
          <p:cNvPr id="79" name="TextBox 36">
            <a:extLst>
              <a:ext uri="{FF2B5EF4-FFF2-40B4-BE49-F238E27FC236}">
                <a16:creationId xmlns:a16="http://schemas.microsoft.com/office/drawing/2014/main" id="{33306ACD-2B0C-454F-9373-4D280F5413B4}"/>
              </a:ext>
            </a:extLst>
          </p:cNvPr>
          <p:cNvSpPr txBox="1"/>
          <p:nvPr/>
        </p:nvSpPr>
        <p:spPr>
          <a:xfrm>
            <a:off x="3951693" y="5802318"/>
            <a:ext cx="138679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a typeface="League Spartan" charset="0"/>
                <a:cs typeface="Poppins" pitchFamily="2" charset="77"/>
              </a:rPr>
              <a:t>1 = 222,5 Tons</a:t>
            </a:r>
          </a:p>
        </p:txBody>
      </p:sp>
      <p:pic>
        <p:nvPicPr>
          <p:cNvPr id="6" name="Picture Placeholder 5" descr="A statue of a person holding a torch&#10;&#10;Description automatically generated">
            <a:extLst>
              <a:ext uri="{FF2B5EF4-FFF2-40B4-BE49-F238E27FC236}">
                <a16:creationId xmlns:a16="http://schemas.microsoft.com/office/drawing/2014/main" id="{191C81D5-B87E-4538-9ABA-1BBECE21FB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409" r="1409"/>
          <a:stretch>
            <a:fillRect/>
          </a:stretch>
        </p:blipFill>
        <p:spPr/>
      </p:pic>
      <p:pic>
        <p:nvPicPr>
          <p:cNvPr id="8" name="Picture 7" descr="A picture containing grate&#10;&#10;Description automatically generated">
            <a:extLst>
              <a:ext uri="{FF2B5EF4-FFF2-40B4-BE49-F238E27FC236}">
                <a16:creationId xmlns:a16="http://schemas.microsoft.com/office/drawing/2014/main" id="{F4C5DE1E-C609-41B9-8C35-32361697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82" y="2791656"/>
            <a:ext cx="4972483" cy="2829507"/>
          </a:xfrm>
          <a:prstGeom prst="rect">
            <a:avLst/>
          </a:prstGeom>
        </p:spPr>
      </p:pic>
      <p:sp>
        <p:nvSpPr>
          <p:cNvPr id="43" name="Round Same Side Corner Rectangle 23">
            <a:extLst>
              <a:ext uri="{FF2B5EF4-FFF2-40B4-BE49-F238E27FC236}">
                <a16:creationId xmlns:a16="http://schemas.microsoft.com/office/drawing/2014/main" id="{BFBECB0F-A644-4E08-B7D0-528AF9254B26}"/>
              </a:ext>
            </a:extLst>
          </p:cNvPr>
          <p:cNvSpPr/>
          <p:nvPr/>
        </p:nvSpPr>
        <p:spPr>
          <a:xfrm>
            <a:off x="2405849" y="6251807"/>
            <a:ext cx="4385275" cy="378461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7878" rtlCol="0" anchor="ctr"/>
          <a:lstStyle/>
          <a:p>
            <a:pPr algn="l"/>
            <a:endParaRPr lang="uk-UA" sz="1000" dirty="0">
              <a:solidFill>
                <a:schemeClr val="accent5"/>
              </a:solidFill>
            </a:endParaRP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AFA7B523-7B21-473A-B65B-627FAF88FDC4}"/>
              </a:ext>
            </a:extLst>
          </p:cNvPr>
          <p:cNvSpPr txBox="1"/>
          <p:nvPr/>
        </p:nvSpPr>
        <p:spPr>
          <a:xfrm>
            <a:off x="2711875" y="6165939"/>
            <a:ext cx="416840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League Spartan" charset="0"/>
                <a:cs typeface="Poppins" pitchFamily="2" charset="77"/>
              </a:rPr>
              <a:t>67,999,500,500 Kg a Year</a:t>
            </a:r>
          </a:p>
        </p:txBody>
      </p:sp>
    </p:spTree>
    <p:extLst>
      <p:ext uri="{BB962C8B-B14F-4D97-AF65-F5344CB8AC3E}">
        <p14:creationId xmlns:p14="http://schemas.microsoft.com/office/powerpoint/2010/main" val="3273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0C6E7-DBC0-0048-9AC8-5F2D8978747B}"/>
              </a:ext>
            </a:extLst>
          </p:cNvPr>
          <p:cNvSpPr txBox="1"/>
          <p:nvPr/>
        </p:nvSpPr>
        <p:spPr>
          <a:xfrm>
            <a:off x="1584770" y="252037"/>
            <a:ext cx="902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alera Round"/>
              </a:rPr>
              <a:t>Madrid Districts</a:t>
            </a: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40B20D85-2B79-4883-BE54-666F7367601D}"/>
              </a:ext>
            </a:extLst>
          </p:cNvPr>
          <p:cNvSpPr>
            <a:spLocks/>
          </p:cNvSpPr>
          <p:nvPr/>
        </p:nvSpPr>
        <p:spPr bwMode="auto">
          <a:xfrm>
            <a:off x="10596250" y="1"/>
            <a:ext cx="1595750" cy="4585090"/>
          </a:xfrm>
          <a:custGeom>
            <a:avLst/>
            <a:gdLst>
              <a:gd name="T0" fmla="*/ 1498 w 1498"/>
              <a:gd name="T1" fmla="*/ 0 h 3266"/>
              <a:gd name="T2" fmla="*/ 1498 w 1498"/>
              <a:gd name="T3" fmla="*/ 3266 h 3266"/>
              <a:gd name="T4" fmla="*/ 1206 w 1498"/>
              <a:gd name="T5" fmla="*/ 2620 h 3266"/>
              <a:gd name="T6" fmla="*/ 1182 w 1498"/>
              <a:gd name="T7" fmla="*/ 1702 h 3266"/>
              <a:gd name="T8" fmla="*/ 390 w 1498"/>
              <a:gd name="T9" fmla="*/ 1046 h 3266"/>
              <a:gd name="T10" fmla="*/ 142 w 1498"/>
              <a:gd name="T11" fmla="*/ 0 h 3266"/>
              <a:gd name="T12" fmla="*/ 1498 w 1498"/>
              <a:gd name="T13" fmla="*/ 0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8" h="3266">
                <a:moveTo>
                  <a:pt x="1498" y="0"/>
                </a:moveTo>
                <a:cubicBezTo>
                  <a:pt x="1498" y="3266"/>
                  <a:pt x="1498" y="3266"/>
                  <a:pt x="1498" y="3266"/>
                </a:cubicBezTo>
                <a:cubicBezTo>
                  <a:pt x="1408" y="3152"/>
                  <a:pt x="1252" y="2957"/>
                  <a:pt x="1206" y="2620"/>
                </a:cubicBezTo>
                <a:cubicBezTo>
                  <a:pt x="1158" y="2266"/>
                  <a:pt x="1286" y="1961"/>
                  <a:pt x="1182" y="1702"/>
                </a:cubicBezTo>
                <a:cubicBezTo>
                  <a:pt x="1068" y="1418"/>
                  <a:pt x="780" y="1292"/>
                  <a:pt x="390" y="1046"/>
                </a:cubicBezTo>
                <a:cubicBezTo>
                  <a:pt x="0" y="800"/>
                  <a:pt x="94" y="234"/>
                  <a:pt x="142" y="0"/>
                </a:cubicBezTo>
                <a:lnTo>
                  <a:pt x="14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008B4E6F-204A-4EB9-B474-745BAE21CCB5}"/>
              </a:ext>
            </a:extLst>
          </p:cNvPr>
          <p:cNvSpPr>
            <a:spLocks/>
          </p:cNvSpPr>
          <p:nvPr/>
        </p:nvSpPr>
        <p:spPr bwMode="auto">
          <a:xfrm>
            <a:off x="0" y="4283129"/>
            <a:ext cx="469961" cy="2574871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39CC610-7927-47D7-947D-F83E85E2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82" y="2126702"/>
            <a:ext cx="4717317" cy="2604596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B910D0B-0C5F-4C47-93ED-6E532C40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27" y="1084115"/>
            <a:ext cx="5211764" cy="5032049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28886CA-959E-4202-AFF0-534C09A6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27" y="1084115"/>
            <a:ext cx="5211764" cy="4923138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7D45BA3-5F56-4BA6-945E-3B5D0DA1F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62" y="1071928"/>
            <a:ext cx="6576364" cy="50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5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D8F5AFB-FA22-44D8-833B-9BC7F787BCF5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2254928" cy="6858000"/>
          </a:xfrm>
          <a:custGeom>
            <a:avLst/>
            <a:gdLst>
              <a:gd name="T0" fmla="*/ 3295 w 3295"/>
              <a:gd name="T1" fmla="*/ 0 h 4320"/>
              <a:gd name="T2" fmla="*/ 3295 w 3295"/>
              <a:gd name="T3" fmla="*/ 4320 h 4320"/>
              <a:gd name="T4" fmla="*/ 1675 w 3295"/>
              <a:gd name="T5" fmla="*/ 4320 h 4320"/>
              <a:gd name="T6" fmla="*/ 865 w 3295"/>
              <a:gd name="T7" fmla="*/ 3180 h 4320"/>
              <a:gd name="T8" fmla="*/ 1627 w 3295"/>
              <a:gd name="T9" fmla="*/ 1656 h 4320"/>
              <a:gd name="T10" fmla="*/ 1053 w 3295"/>
              <a:gd name="T11" fmla="*/ 364 h 4320"/>
              <a:gd name="T12" fmla="*/ 0 w 3295"/>
              <a:gd name="T13" fmla="*/ 0 h 4320"/>
              <a:gd name="T14" fmla="*/ 3295 w 329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5" h="4320">
                <a:moveTo>
                  <a:pt x="3295" y="0"/>
                </a:moveTo>
                <a:cubicBezTo>
                  <a:pt x="3295" y="4320"/>
                  <a:pt x="3295" y="4320"/>
                  <a:pt x="3295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44A4F-CEAD-864D-B926-39BBA74C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45517"/>
            <a:ext cx="10515600" cy="1325563"/>
          </a:xfrm>
        </p:spPr>
        <p:txBody>
          <a:bodyPr/>
          <a:lstStyle/>
          <a:p>
            <a:r>
              <a:rPr lang="es-ES" sz="2800" dirty="0">
                <a:solidFill>
                  <a:schemeClr val="tx2"/>
                </a:solidFill>
              </a:rPr>
              <a:t>Round 1 Linear </a:t>
            </a:r>
            <a:r>
              <a:rPr lang="es-ES" sz="2800" dirty="0" err="1">
                <a:solidFill>
                  <a:schemeClr val="tx2"/>
                </a:solidFill>
              </a:rPr>
              <a:t>Regression</a:t>
            </a:r>
            <a:r>
              <a:rPr lang="es-ES" sz="2800" dirty="0">
                <a:solidFill>
                  <a:schemeClr val="tx2"/>
                </a:solidFill>
              </a:rPr>
              <a:t> </a:t>
            </a:r>
            <a:r>
              <a:rPr lang="es-ES" sz="2800" dirty="0" err="1">
                <a:solidFill>
                  <a:schemeClr val="tx2"/>
                </a:solidFill>
              </a:rPr>
              <a:t>Model</a:t>
            </a:r>
            <a:endParaRPr lang="en-ES" dirty="0">
              <a:solidFill>
                <a:schemeClr val="tx2"/>
              </a:solidFill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A7AE83-E0CC-47E2-A6B1-C1835DA13BE5}"/>
              </a:ext>
            </a:extLst>
          </p:cNvPr>
          <p:cNvSpPr>
            <a:spLocks/>
          </p:cNvSpPr>
          <p:nvPr/>
        </p:nvSpPr>
        <p:spPr bwMode="auto">
          <a:xfrm>
            <a:off x="-1" y="3273425"/>
            <a:ext cx="1068309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C1E4DBB-4852-4755-BEF4-3056E2468BA7}"/>
              </a:ext>
            </a:extLst>
          </p:cNvPr>
          <p:cNvSpPr>
            <a:spLocks/>
          </p:cNvSpPr>
          <p:nvPr/>
        </p:nvSpPr>
        <p:spPr bwMode="auto">
          <a:xfrm rot="5400000">
            <a:off x="1295137" y="-1295139"/>
            <a:ext cx="994301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CF37C-15FA-42A0-A9CC-AC898669B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1"/>
          <a:stretch/>
        </p:blipFill>
        <p:spPr>
          <a:xfrm>
            <a:off x="4055953" y="1616599"/>
            <a:ext cx="1783532" cy="491084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796A540-5A51-41A1-A82C-B7AF90691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"/>
          <a:stretch/>
        </p:blipFill>
        <p:spPr>
          <a:xfrm>
            <a:off x="1874067" y="2353901"/>
            <a:ext cx="10289638" cy="42139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428291E-BF26-44B3-B314-5D5485A3D403}"/>
              </a:ext>
            </a:extLst>
          </p:cNvPr>
          <p:cNvSpPr txBox="1">
            <a:spLocks/>
          </p:cNvSpPr>
          <p:nvPr/>
        </p:nvSpPr>
        <p:spPr>
          <a:xfrm>
            <a:off x="9540246" y="1616599"/>
            <a:ext cx="31346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2800" dirty="0">
                <a:solidFill>
                  <a:schemeClr val="tx2"/>
                </a:solidFill>
              </a:rPr>
              <a:t>Score = 0,44</a:t>
            </a:r>
            <a:endParaRPr lang="en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3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 p14:presetBounceEnd="4625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25"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5DCD8CA8-F247-4E0B-A53A-937FCE7AE776}"/>
              </a:ext>
            </a:extLst>
          </p:cNvPr>
          <p:cNvSpPr>
            <a:spLocks/>
          </p:cNvSpPr>
          <p:nvPr/>
        </p:nvSpPr>
        <p:spPr bwMode="auto">
          <a:xfrm>
            <a:off x="4689475" y="0"/>
            <a:ext cx="5175250" cy="4089924"/>
          </a:xfrm>
          <a:custGeom>
            <a:avLst/>
            <a:gdLst>
              <a:gd name="T0" fmla="*/ 3257 w 3257"/>
              <a:gd name="T1" fmla="*/ 1446 h 2650"/>
              <a:gd name="T2" fmla="*/ 2693 w 3257"/>
              <a:gd name="T3" fmla="*/ 2562 h 2650"/>
              <a:gd name="T4" fmla="*/ 2783 w 3257"/>
              <a:gd name="T5" fmla="*/ 2181 h 2650"/>
              <a:gd name="T6" fmla="*/ 2469 w 3257"/>
              <a:gd name="T7" fmla="*/ 1186 h 2650"/>
              <a:gd name="T8" fmla="*/ 719 w 3257"/>
              <a:gd name="T9" fmla="*/ 768 h 2650"/>
              <a:gd name="T10" fmla="*/ 0 w 3257"/>
              <a:gd name="T11" fmla="*/ 0 h 2650"/>
              <a:gd name="T12" fmla="*/ 2681 w 3257"/>
              <a:gd name="T13" fmla="*/ 0 h 2650"/>
              <a:gd name="T14" fmla="*/ 3257 w 3257"/>
              <a:gd name="T15" fmla="*/ 1446 h 2650"/>
              <a:gd name="connsiteX0" fmla="*/ 10000 w 10000"/>
              <a:gd name="connsiteY0" fmla="*/ 5457 h 9722"/>
              <a:gd name="connsiteX1" fmla="*/ 8268 w 10000"/>
              <a:gd name="connsiteY1" fmla="*/ 9668 h 9722"/>
              <a:gd name="connsiteX2" fmla="*/ 8545 w 10000"/>
              <a:gd name="connsiteY2" fmla="*/ 8230 h 9722"/>
              <a:gd name="connsiteX3" fmla="*/ 7115 w 10000"/>
              <a:gd name="connsiteY3" fmla="*/ 4747 h 9722"/>
              <a:gd name="connsiteX4" fmla="*/ 2208 w 10000"/>
              <a:gd name="connsiteY4" fmla="*/ 2898 h 9722"/>
              <a:gd name="connsiteX5" fmla="*/ 0 w 10000"/>
              <a:gd name="connsiteY5" fmla="*/ 0 h 9722"/>
              <a:gd name="connsiteX6" fmla="*/ 8232 w 10000"/>
              <a:gd name="connsiteY6" fmla="*/ 0 h 9722"/>
              <a:gd name="connsiteX7" fmla="*/ 10000 w 10000"/>
              <a:gd name="connsiteY7" fmla="*/ 5457 h 9722"/>
              <a:gd name="connsiteX0" fmla="*/ 10000 w 10000"/>
              <a:gd name="connsiteY0" fmla="*/ 5613 h 10000"/>
              <a:gd name="connsiteX1" fmla="*/ 8268 w 10000"/>
              <a:gd name="connsiteY1" fmla="*/ 9944 h 10000"/>
              <a:gd name="connsiteX2" fmla="*/ 8545 w 10000"/>
              <a:gd name="connsiteY2" fmla="*/ 8465 h 10000"/>
              <a:gd name="connsiteX3" fmla="*/ 7115 w 10000"/>
              <a:gd name="connsiteY3" fmla="*/ 4883 h 10000"/>
              <a:gd name="connsiteX4" fmla="*/ 2208 w 10000"/>
              <a:gd name="connsiteY4" fmla="*/ 2981 h 10000"/>
              <a:gd name="connsiteX5" fmla="*/ 0 w 10000"/>
              <a:gd name="connsiteY5" fmla="*/ 0 h 10000"/>
              <a:gd name="connsiteX6" fmla="*/ 8232 w 10000"/>
              <a:gd name="connsiteY6" fmla="*/ 0 h 10000"/>
              <a:gd name="connsiteX7" fmla="*/ 10000 w 10000"/>
              <a:gd name="connsiteY7" fmla="*/ 5613 h 10000"/>
              <a:gd name="connsiteX0" fmla="*/ 10000 w 10000"/>
              <a:gd name="connsiteY0" fmla="*/ 5613 h 10000"/>
              <a:gd name="connsiteX1" fmla="*/ 8268 w 10000"/>
              <a:gd name="connsiteY1" fmla="*/ 9944 h 10000"/>
              <a:gd name="connsiteX2" fmla="*/ 8545 w 10000"/>
              <a:gd name="connsiteY2" fmla="*/ 8465 h 10000"/>
              <a:gd name="connsiteX3" fmla="*/ 7115 w 10000"/>
              <a:gd name="connsiteY3" fmla="*/ 4883 h 10000"/>
              <a:gd name="connsiteX4" fmla="*/ 2208 w 10000"/>
              <a:gd name="connsiteY4" fmla="*/ 2981 h 10000"/>
              <a:gd name="connsiteX5" fmla="*/ 0 w 10000"/>
              <a:gd name="connsiteY5" fmla="*/ 0 h 10000"/>
              <a:gd name="connsiteX6" fmla="*/ 8232 w 10000"/>
              <a:gd name="connsiteY6" fmla="*/ 0 h 10000"/>
              <a:gd name="connsiteX7" fmla="*/ 10000 w 10000"/>
              <a:gd name="connsiteY7" fmla="*/ 5613 h 10000"/>
              <a:gd name="connsiteX0" fmla="*/ 10000 w 10000"/>
              <a:gd name="connsiteY0" fmla="*/ 5613 h 10000"/>
              <a:gd name="connsiteX1" fmla="*/ 8268 w 10000"/>
              <a:gd name="connsiteY1" fmla="*/ 9944 h 10000"/>
              <a:gd name="connsiteX2" fmla="*/ 8545 w 10000"/>
              <a:gd name="connsiteY2" fmla="*/ 8465 h 10000"/>
              <a:gd name="connsiteX3" fmla="*/ 7041 w 10000"/>
              <a:gd name="connsiteY3" fmla="*/ 4635 h 10000"/>
              <a:gd name="connsiteX4" fmla="*/ 2208 w 10000"/>
              <a:gd name="connsiteY4" fmla="*/ 2981 h 10000"/>
              <a:gd name="connsiteX5" fmla="*/ 0 w 10000"/>
              <a:gd name="connsiteY5" fmla="*/ 0 h 10000"/>
              <a:gd name="connsiteX6" fmla="*/ 8232 w 10000"/>
              <a:gd name="connsiteY6" fmla="*/ 0 h 10000"/>
              <a:gd name="connsiteX7" fmla="*/ 10000 w 10000"/>
              <a:gd name="connsiteY7" fmla="*/ 561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10000" y="5613"/>
                </a:moveTo>
                <a:cubicBezTo>
                  <a:pt x="10000" y="5613"/>
                  <a:pt x="8692" y="9203"/>
                  <a:pt x="8268" y="9944"/>
                </a:cubicBezTo>
                <a:cubicBezTo>
                  <a:pt x="8078" y="10286"/>
                  <a:pt x="8477" y="8982"/>
                  <a:pt x="8545" y="8465"/>
                </a:cubicBezTo>
                <a:cubicBezTo>
                  <a:pt x="8695" y="7301"/>
                  <a:pt x="8107" y="5753"/>
                  <a:pt x="7041" y="4635"/>
                </a:cubicBezTo>
                <a:cubicBezTo>
                  <a:pt x="5773" y="3305"/>
                  <a:pt x="3381" y="3753"/>
                  <a:pt x="2208" y="2981"/>
                </a:cubicBezTo>
                <a:cubicBezTo>
                  <a:pt x="1035" y="2209"/>
                  <a:pt x="353" y="1122"/>
                  <a:pt x="0" y="0"/>
                </a:cubicBezTo>
                <a:lnTo>
                  <a:pt x="8232" y="0"/>
                </a:lnTo>
                <a:lnTo>
                  <a:pt x="10000" y="5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83820CB1-BA2C-4EC8-AFAE-94C3FE8A935D}"/>
              </a:ext>
            </a:extLst>
          </p:cNvPr>
          <p:cNvSpPr>
            <a:spLocks/>
          </p:cNvSpPr>
          <p:nvPr/>
        </p:nvSpPr>
        <p:spPr bwMode="auto">
          <a:xfrm>
            <a:off x="6956425" y="0"/>
            <a:ext cx="5235575" cy="6858000"/>
          </a:xfrm>
          <a:custGeom>
            <a:avLst/>
            <a:gdLst>
              <a:gd name="T0" fmla="*/ 3295 w 3295"/>
              <a:gd name="T1" fmla="*/ 0 h 4320"/>
              <a:gd name="T2" fmla="*/ 3295 w 3295"/>
              <a:gd name="T3" fmla="*/ 4320 h 4320"/>
              <a:gd name="T4" fmla="*/ 1675 w 3295"/>
              <a:gd name="T5" fmla="*/ 4320 h 4320"/>
              <a:gd name="T6" fmla="*/ 865 w 3295"/>
              <a:gd name="T7" fmla="*/ 3180 h 4320"/>
              <a:gd name="T8" fmla="*/ 1627 w 3295"/>
              <a:gd name="T9" fmla="*/ 1656 h 4320"/>
              <a:gd name="T10" fmla="*/ 1053 w 3295"/>
              <a:gd name="T11" fmla="*/ 364 h 4320"/>
              <a:gd name="T12" fmla="*/ 0 w 3295"/>
              <a:gd name="T13" fmla="*/ 0 h 4320"/>
              <a:gd name="T14" fmla="*/ 3295 w 329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5" h="4320">
                <a:moveTo>
                  <a:pt x="3295" y="0"/>
                </a:moveTo>
                <a:cubicBezTo>
                  <a:pt x="3295" y="4320"/>
                  <a:pt x="3295" y="4320"/>
                  <a:pt x="3295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DED4DA29-9154-4E65-A2AF-86262D7765B2}"/>
              </a:ext>
            </a:extLst>
          </p:cNvPr>
          <p:cNvSpPr>
            <a:spLocks/>
          </p:cNvSpPr>
          <p:nvPr/>
        </p:nvSpPr>
        <p:spPr bwMode="auto">
          <a:xfrm>
            <a:off x="9810750" y="0"/>
            <a:ext cx="2381250" cy="5184775"/>
          </a:xfrm>
          <a:custGeom>
            <a:avLst/>
            <a:gdLst>
              <a:gd name="T0" fmla="*/ 1498 w 1498"/>
              <a:gd name="T1" fmla="*/ 0 h 3266"/>
              <a:gd name="T2" fmla="*/ 1498 w 1498"/>
              <a:gd name="T3" fmla="*/ 3266 h 3266"/>
              <a:gd name="T4" fmla="*/ 1206 w 1498"/>
              <a:gd name="T5" fmla="*/ 2620 h 3266"/>
              <a:gd name="T6" fmla="*/ 1182 w 1498"/>
              <a:gd name="T7" fmla="*/ 1702 h 3266"/>
              <a:gd name="T8" fmla="*/ 390 w 1498"/>
              <a:gd name="T9" fmla="*/ 1046 h 3266"/>
              <a:gd name="T10" fmla="*/ 142 w 1498"/>
              <a:gd name="T11" fmla="*/ 0 h 3266"/>
              <a:gd name="T12" fmla="*/ 1498 w 1498"/>
              <a:gd name="T13" fmla="*/ 0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8" h="3266">
                <a:moveTo>
                  <a:pt x="1498" y="0"/>
                </a:moveTo>
                <a:cubicBezTo>
                  <a:pt x="1498" y="3266"/>
                  <a:pt x="1498" y="3266"/>
                  <a:pt x="1498" y="3266"/>
                </a:cubicBezTo>
                <a:cubicBezTo>
                  <a:pt x="1408" y="3152"/>
                  <a:pt x="1252" y="2957"/>
                  <a:pt x="1206" y="2620"/>
                </a:cubicBezTo>
                <a:cubicBezTo>
                  <a:pt x="1158" y="2266"/>
                  <a:pt x="1286" y="1961"/>
                  <a:pt x="1182" y="1702"/>
                </a:cubicBezTo>
                <a:cubicBezTo>
                  <a:pt x="1068" y="1418"/>
                  <a:pt x="780" y="1292"/>
                  <a:pt x="390" y="1046"/>
                </a:cubicBezTo>
                <a:cubicBezTo>
                  <a:pt x="0" y="800"/>
                  <a:pt x="94" y="234"/>
                  <a:pt x="142" y="0"/>
                </a:cubicBezTo>
                <a:lnTo>
                  <a:pt x="1498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B9F76DCB-A29B-4C30-896B-9CFE7B0F62EE}"/>
              </a:ext>
            </a:extLst>
          </p:cNvPr>
          <p:cNvSpPr>
            <a:spLocks/>
          </p:cNvSpPr>
          <p:nvPr/>
        </p:nvSpPr>
        <p:spPr bwMode="auto">
          <a:xfrm>
            <a:off x="6534183" y="497491"/>
            <a:ext cx="394858" cy="275117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B8B14BCF-1240-4663-975F-0D721BF2A3C1}"/>
              </a:ext>
            </a:extLst>
          </p:cNvPr>
          <p:cNvSpPr>
            <a:spLocks/>
          </p:cNvSpPr>
          <p:nvPr/>
        </p:nvSpPr>
        <p:spPr bwMode="auto">
          <a:xfrm>
            <a:off x="10011229" y="5116190"/>
            <a:ext cx="431800" cy="398463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2802350-530A-4509-ABB8-6E02FE09F052}"/>
              </a:ext>
            </a:extLst>
          </p:cNvPr>
          <p:cNvSpPr txBox="1">
            <a:spLocks/>
          </p:cNvSpPr>
          <p:nvPr/>
        </p:nvSpPr>
        <p:spPr>
          <a:xfrm>
            <a:off x="576225" y="417093"/>
            <a:ext cx="6772243" cy="9028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3600" dirty="0">
                <a:solidFill>
                  <a:schemeClr val="tx2"/>
                </a:solidFill>
              </a:rPr>
              <a:t>Villa de Vallecas</a:t>
            </a:r>
            <a:endParaRPr lang="en-ES" sz="3600" dirty="0">
              <a:solidFill>
                <a:schemeClr val="tx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7239A3-1764-48E7-8277-2FE869FA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3" y="1319923"/>
            <a:ext cx="5175250" cy="21090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033FCD-009C-4A63-AF7B-8E5EB995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61" y="3429000"/>
            <a:ext cx="5315228" cy="3178452"/>
          </a:xfrm>
          <a:prstGeom prst="roundRect">
            <a:avLst>
              <a:gd name="adj" fmla="val 5843"/>
            </a:avLst>
          </a:prstGeom>
        </p:spPr>
      </p:pic>
    </p:spTree>
    <p:extLst>
      <p:ext uri="{BB962C8B-B14F-4D97-AF65-F5344CB8AC3E}">
        <p14:creationId xmlns:p14="http://schemas.microsoft.com/office/powerpoint/2010/main" val="28286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000" autoRev="1" fill="hold" grpId="0" nodeType="withEffect" p14:presetBounceEnd="4625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25">
                                          <p:cBhvr>
                                            <p:cTn id="6" dur="8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8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69B06CB-5FF7-45BA-85B3-6BFAC681FDEC}"/>
              </a:ext>
            </a:extLst>
          </p:cNvPr>
          <p:cNvSpPr/>
          <p:nvPr/>
        </p:nvSpPr>
        <p:spPr>
          <a:xfrm>
            <a:off x="5810250" y="0"/>
            <a:ext cx="18288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E0F7809-4099-4C98-B3AF-1812C25EAAD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D76E4-8C35-4637-AF9F-77F5530BF84D}"/>
              </a:ext>
            </a:extLst>
          </p:cNvPr>
          <p:cNvSpPr txBox="1"/>
          <p:nvPr/>
        </p:nvSpPr>
        <p:spPr>
          <a:xfrm>
            <a:off x="603128" y="270374"/>
            <a:ext cx="50127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ING Me" panose="02000506040000020004" pitchFamily="2" charset="0"/>
              </a:rPr>
              <a:t>Leadership &amp; Direction</a:t>
            </a: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6DD0AE38-FF60-4C6B-A4EF-4B3A425A242D}"/>
              </a:ext>
            </a:extLst>
          </p:cNvPr>
          <p:cNvSpPr txBox="1"/>
          <p:nvPr/>
        </p:nvSpPr>
        <p:spPr>
          <a:xfrm>
            <a:off x="3174531" y="109073"/>
            <a:ext cx="740647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ES" sz="2800" b="1" spc="-145" dirty="0">
                <a:solidFill>
                  <a:schemeClr val="bg2"/>
                </a:solidFill>
                <a:latin typeface="Valera Round"/>
                <a:cs typeface="Poppins" pitchFamily="2" charset="77"/>
              </a:rPr>
              <a:t>B</a:t>
            </a:r>
            <a:r>
              <a:rPr lang="en-US" sz="2800" b="1" spc="-145" dirty="0">
                <a:solidFill>
                  <a:schemeClr val="bg2"/>
                </a:solidFill>
                <a:latin typeface="Valera Round"/>
                <a:cs typeface="Poppins" pitchFamily="2" charset="77"/>
              </a:rPr>
              <a:t>ARAJAS</a:t>
            </a:r>
            <a:endParaRPr lang="en-US" sz="2800" b="1" spc="-145" dirty="0">
              <a:solidFill>
                <a:schemeClr val="tx2"/>
              </a:solidFill>
              <a:latin typeface="Valera Round"/>
              <a:cs typeface="Poppins" pitchFamily="2" charset="77"/>
            </a:endParaRPr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7C04CD1C-E792-4273-A958-EA11E927DA11}"/>
              </a:ext>
            </a:extLst>
          </p:cNvPr>
          <p:cNvSpPr/>
          <p:nvPr/>
        </p:nvSpPr>
        <p:spPr>
          <a:xfrm>
            <a:off x="7734667" y="919622"/>
            <a:ext cx="4457333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dirty="0">
                <a:solidFill>
                  <a:schemeClr val="tx2"/>
                </a:solidFill>
                <a:latin typeface="Valera Round"/>
              </a:rPr>
              <a:t>989 Planes Arrivals a Day</a:t>
            </a:r>
            <a:endParaRPr lang="en-ES" sz="2400" dirty="0">
              <a:solidFill>
                <a:schemeClr val="tx2"/>
              </a:solidFill>
              <a:latin typeface="Valera Round"/>
            </a:endParaRPr>
          </a:p>
        </p:txBody>
      </p:sp>
      <p:pic>
        <p:nvPicPr>
          <p:cNvPr id="8" name="Picture Placeholder 7" descr="A picture containing indoor, metal, net&#10;&#10;Description automatically generated">
            <a:extLst>
              <a:ext uri="{FF2B5EF4-FFF2-40B4-BE49-F238E27FC236}">
                <a16:creationId xmlns:a16="http://schemas.microsoft.com/office/drawing/2014/main" id="{B4852495-5AF6-42F2-B6F6-EF57AAD4207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9458" r="19458"/>
          <a:stretch>
            <a:fillRect/>
          </a:stretch>
        </p:blipFill>
        <p:spPr/>
      </p:pic>
      <p:pic>
        <p:nvPicPr>
          <p:cNvPr id="10" name="Graphic 9" descr="Landing with solid fill">
            <a:extLst>
              <a:ext uri="{FF2B5EF4-FFF2-40B4-BE49-F238E27FC236}">
                <a16:creationId xmlns:a16="http://schemas.microsoft.com/office/drawing/2014/main" id="{E46409F0-EBF7-4175-9198-BAFC66E42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675" y="824372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B9803DBB-E256-41C8-8069-B8FEB6D0B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675" y="2514599"/>
            <a:ext cx="914400" cy="914400"/>
          </a:xfrm>
          <a:prstGeom prst="rect">
            <a:avLst/>
          </a:prstGeom>
        </p:spPr>
      </p:pic>
      <p:sp>
        <p:nvSpPr>
          <p:cNvPr id="43" name="Rectangle 5">
            <a:extLst>
              <a:ext uri="{FF2B5EF4-FFF2-40B4-BE49-F238E27FC236}">
                <a16:creationId xmlns:a16="http://schemas.microsoft.com/office/drawing/2014/main" id="{FF78DAB9-D60A-4AA6-BE7C-8C7B1346A879}"/>
              </a:ext>
            </a:extLst>
          </p:cNvPr>
          <p:cNvSpPr/>
          <p:nvPr/>
        </p:nvSpPr>
        <p:spPr>
          <a:xfrm>
            <a:off x="7779424" y="2609849"/>
            <a:ext cx="4457333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/>
                </a:solidFill>
                <a:latin typeface="Valera Round"/>
              </a:rPr>
              <a:t>61,703,000 people a year</a:t>
            </a:r>
          </a:p>
        </p:txBody>
      </p:sp>
      <p:pic>
        <p:nvPicPr>
          <p:cNvPr id="15" name="Graphic 14" descr="Garbage with solid fill">
            <a:extLst>
              <a:ext uri="{FF2B5EF4-FFF2-40B4-BE49-F238E27FC236}">
                <a16:creationId xmlns:a16="http://schemas.microsoft.com/office/drawing/2014/main" id="{0FA35E24-C71D-40C1-90E3-E67CFC358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0675" y="4483729"/>
            <a:ext cx="914400" cy="914400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B8E8D3C9-897F-49AC-A3B3-FF9355F6DD21}"/>
              </a:ext>
            </a:extLst>
          </p:cNvPr>
          <p:cNvSpPr/>
          <p:nvPr/>
        </p:nvSpPr>
        <p:spPr>
          <a:xfrm>
            <a:off x="7833443" y="4578979"/>
            <a:ext cx="4457333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/>
                </a:solidFill>
                <a:latin typeface="Valera Round"/>
              </a:rPr>
              <a:t>10,000 tons a year</a:t>
            </a:r>
          </a:p>
        </p:txBody>
      </p:sp>
    </p:spTree>
    <p:extLst>
      <p:ext uri="{BB962C8B-B14F-4D97-AF65-F5344CB8AC3E}">
        <p14:creationId xmlns:p14="http://schemas.microsoft.com/office/powerpoint/2010/main" val="26103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D8F5AFB-FA22-44D8-833B-9BC7F787BCF5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2254928" cy="6858000"/>
          </a:xfrm>
          <a:custGeom>
            <a:avLst/>
            <a:gdLst>
              <a:gd name="T0" fmla="*/ 3295 w 3295"/>
              <a:gd name="T1" fmla="*/ 0 h 4320"/>
              <a:gd name="T2" fmla="*/ 3295 w 3295"/>
              <a:gd name="T3" fmla="*/ 4320 h 4320"/>
              <a:gd name="T4" fmla="*/ 1675 w 3295"/>
              <a:gd name="T5" fmla="*/ 4320 h 4320"/>
              <a:gd name="T6" fmla="*/ 865 w 3295"/>
              <a:gd name="T7" fmla="*/ 3180 h 4320"/>
              <a:gd name="T8" fmla="*/ 1627 w 3295"/>
              <a:gd name="T9" fmla="*/ 1656 h 4320"/>
              <a:gd name="T10" fmla="*/ 1053 w 3295"/>
              <a:gd name="T11" fmla="*/ 364 h 4320"/>
              <a:gd name="T12" fmla="*/ 0 w 3295"/>
              <a:gd name="T13" fmla="*/ 0 h 4320"/>
              <a:gd name="T14" fmla="*/ 3295 w 329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5" h="4320">
                <a:moveTo>
                  <a:pt x="3295" y="0"/>
                </a:moveTo>
                <a:cubicBezTo>
                  <a:pt x="3295" y="4320"/>
                  <a:pt x="3295" y="4320"/>
                  <a:pt x="3295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44A4F-CEAD-864D-B926-39BBA74C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45517"/>
            <a:ext cx="10515600" cy="1325563"/>
          </a:xfrm>
        </p:spPr>
        <p:txBody>
          <a:bodyPr/>
          <a:lstStyle/>
          <a:p>
            <a:r>
              <a:rPr lang="es-ES" sz="2800" dirty="0">
                <a:solidFill>
                  <a:schemeClr val="tx2"/>
                </a:solidFill>
              </a:rPr>
              <a:t>Round 2 Linear </a:t>
            </a:r>
            <a:r>
              <a:rPr lang="es-ES" sz="2800" dirty="0" err="1">
                <a:solidFill>
                  <a:schemeClr val="tx2"/>
                </a:solidFill>
              </a:rPr>
              <a:t>Regression</a:t>
            </a:r>
            <a:r>
              <a:rPr lang="es-ES" sz="2800" dirty="0">
                <a:solidFill>
                  <a:schemeClr val="tx2"/>
                </a:solidFill>
              </a:rPr>
              <a:t> </a:t>
            </a:r>
            <a:r>
              <a:rPr lang="es-ES" sz="2800" dirty="0" err="1">
                <a:solidFill>
                  <a:schemeClr val="tx2"/>
                </a:solidFill>
              </a:rPr>
              <a:t>Model</a:t>
            </a:r>
            <a:endParaRPr lang="en-ES" dirty="0">
              <a:solidFill>
                <a:schemeClr val="tx2"/>
              </a:solidFill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A7AE83-E0CC-47E2-A6B1-C1835DA13BE5}"/>
              </a:ext>
            </a:extLst>
          </p:cNvPr>
          <p:cNvSpPr>
            <a:spLocks/>
          </p:cNvSpPr>
          <p:nvPr/>
        </p:nvSpPr>
        <p:spPr bwMode="auto">
          <a:xfrm>
            <a:off x="-1" y="3273425"/>
            <a:ext cx="1068309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C1E4DBB-4852-4755-BEF4-3056E2468BA7}"/>
              </a:ext>
            </a:extLst>
          </p:cNvPr>
          <p:cNvSpPr>
            <a:spLocks/>
          </p:cNvSpPr>
          <p:nvPr/>
        </p:nvSpPr>
        <p:spPr bwMode="auto">
          <a:xfrm rot="5400000">
            <a:off x="1295137" y="-1295139"/>
            <a:ext cx="994301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28291E-BF26-44B3-B314-5D5485A3D403}"/>
              </a:ext>
            </a:extLst>
          </p:cNvPr>
          <p:cNvSpPr txBox="1">
            <a:spLocks/>
          </p:cNvSpPr>
          <p:nvPr/>
        </p:nvSpPr>
        <p:spPr>
          <a:xfrm>
            <a:off x="9540246" y="1616599"/>
            <a:ext cx="31346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2800" dirty="0">
                <a:solidFill>
                  <a:schemeClr val="tx2"/>
                </a:solidFill>
              </a:rPr>
              <a:t>Score = 0,59</a:t>
            </a:r>
            <a:endParaRPr lang="en-ES" dirty="0">
              <a:solidFill>
                <a:schemeClr val="tx2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A99002-4B1A-40CA-95CF-FDAE45A2B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"/>
          <a:stretch/>
        </p:blipFill>
        <p:spPr>
          <a:xfrm>
            <a:off x="1792287" y="2579576"/>
            <a:ext cx="10399713" cy="41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 p14:presetBounceEnd="4625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25"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8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7" grpId="0" animBg="1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">
            <a:extLst>
              <a:ext uri="{FF2B5EF4-FFF2-40B4-BE49-F238E27FC236}">
                <a16:creationId xmlns:a16="http://schemas.microsoft.com/office/drawing/2014/main" id="{F4DE01FC-1678-4658-9426-1A7EC514BFEE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2254928" cy="6858000"/>
          </a:xfrm>
          <a:custGeom>
            <a:avLst/>
            <a:gdLst>
              <a:gd name="T0" fmla="*/ 3295 w 3295"/>
              <a:gd name="T1" fmla="*/ 0 h 4320"/>
              <a:gd name="T2" fmla="*/ 3295 w 3295"/>
              <a:gd name="T3" fmla="*/ 4320 h 4320"/>
              <a:gd name="T4" fmla="*/ 1675 w 3295"/>
              <a:gd name="T5" fmla="*/ 4320 h 4320"/>
              <a:gd name="T6" fmla="*/ 865 w 3295"/>
              <a:gd name="T7" fmla="*/ 3180 h 4320"/>
              <a:gd name="T8" fmla="*/ 1627 w 3295"/>
              <a:gd name="T9" fmla="*/ 1656 h 4320"/>
              <a:gd name="T10" fmla="*/ 1053 w 3295"/>
              <a:gd name="T11" fmla="*/ 364 h 4320"/>
              <a:gd name="T12" fmla="*/ 0 w 3295"/>
              <a:gd name="T13" fmla="*/ 0 h 4320"/>
              <a:gd name="T14" fmla="*/ 3295 w 329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5" h="4320">
                <a:moveTo>
                  <a:pt x="3295" y="0"/>
                </a:moveTo>
                <a:cubicBezTo>
                  <a:pt x="3295" y="4320"/>
                  <a:pt x="3295" y="4320"/>
                  <a:pt x="3295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7" name="Freeform 7">
            <a:extLst>
              <a:ext uri="{FF2B5EF4-FFF2-40B4-BE49-F238E27FC236}">
                <a16:creationId xmlns:a16="http://schemas.microsoft.com/office/drawing/2014/main" id="{89FC6BD9-B3F7-4296-AB7C-AE4598FB9D13}"/>
              </a:ext>
            </a:extLst>
          </p:cNvPr>
          <p:cNvSpPr>
            <a:spLocks/>
          </p:cNvSpPr>
          <p:nvPr/>
        </p:nvSpPr>
        <p:spPr bwMode="auto">
          <a:xfrm>
            <a:off x="-1" y="3273425"/>
            <a:ext cx="1068309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9CACE04C-7724-4C57-A695-39FC87D54580}"/>
              </a:ext>
            </a:extLst>
          </p:cNvPr>
          <p:cNvSpPr>
            <a:spLocks/>
          </p:cNvSpPr>
          <p:nvPr/>
        </p:nvSpPr>
        <p:spPr bwMode="auto">
          <a:xfrm>
            <a:off x="10591060" y="0"/>
            <a:ext cx="1600940" cy="4756417"/>
          </a:xfrm>
          <a:custGeom>
            <a:avLst/>
            <a:gdLst>
              <a:gd name="T0" fmla="*/ 1498 w 1498"/>
              <a:gd name="T1" fmla="*/ 0 h 3266"/>
              <a:gd name="T2" fmla="*/ 1498 w 1498"/>
              <a:gd name="T3" fmla="*/ 3266 h 3266"/>
              <a:gd name="T4" fmla="*/ 1206 w 1498"/>
              <a:gd name="T5" fmla="*/ 2620 h 3266"/>
              <a:gd name="T6" fmla="*/ 1182 w 1498"/>
              <a:gd name="T7" fmla="*/ 1702 h 3266"/>
              <a:gd name="T8" fmla="*/ 390 w 1498"/>
              <a:gd name="T9" fmla="*/ 1046 h 3266"/>
              <a:gd name="T10" fmla="*/ 142 w 1498"/>
              <a:gd name="T11" fmla="*/ 0 h 3266"/>
              <a:gd name="T12" fmla="*/ 1498 w 1498"/>
              <a:gd name="T13" fmla="*/ 0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8" h="3266">
                <a:moveTo>
                  <a:pt x="1498" y="0"/>
                </a:moveTo>
                <a:cubicBezTo>
                  <a:pt x="1498" y="3266"/>
                  <a:pt x="1498" y="3266"/>
                  <a:pt x="1498" y="3266"/>
                </a:cubicBezTo>
                <a:cubicBezTo>
                  <a:pt x="1408" y="3152"/>
                  <a:pt x="1252" y="2957"/>
                  <a:pt x="1206" y="2620"/>
                </a:cubicBezTo>
                <a:cubicBezTo>
                  <a:pt x="1158" y="2266"/>
                  <a:pt x="1286" y="1961"/>
                  <a:pt x="1182" y="1702"/>
                </a:cubicBezTo>
                <a:cubicBezTo>
                  <a:pt x="1068" y="1418"/>
                  <a:pt x="780" y="1292"/>
                  <a:pt x="390" y="1046"/>
                </a:cubicBezTo>
                <a:cubicBezTo>
                  <a:pt x="0" y="800"/>
                  <a:pt x="94" y="234"/>
                  <a:pt x="142" y="0"/>
                </a:cubicBezTo>
                <a:lnTo>
                  <a:pt x="1498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G Me" panose="02000506040000020004" pitchFamily="2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12B7BE-F12D-4984-A693-2539A3502B49}"/>
              </a:ext>
            </a:extLst>
          </p:cNvPr>
          <p:cNvSpPr txBox="1">
            <a:spLocks/>
          </p:cNvSpPr>
          <p:nvPr/>
        </p:nvSpPr>
        <p:spPr>
          <a:xfrm>
            <a:off x="2254928" y="391547"/>
            <a:ext cx="6772243" cy="9028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arela Round" pitchFamily="2" charset="-79"/>
                <a:ea typeface="+mj-ea"/>
                <a:cs typeface="Varela Round" pitchFamily="2" charset="-79"/>
              </a:defRPr>
            </a:lvl1pPr>
          </a:lstStyle>
          <a:p>
            <a:r>
              <a:rPr lang="es-ES" sz="2800" dirty="0">
                <a:solidFill>
                  <a:schemeClr val="tx2"/>
                </a:solidFill>
              </a:rPr>
              <a:t>Moncloa- Aravaca</a:t>
            </a:r>
            <a:endParaRPr lang="en-ES" sz="2800" dirty="0">
              <a:solidFill>
                <a:schemeClr val="tx2"/>
              </a:solidFill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F38DBF9-F700-4DF4-8E16-CC6DDCE8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41" y="1157257"/>
            <a:ext cx="6157494" cy="560880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672122-4014-4B07-BB86-100A84DA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541" y="1157257"/>
            <a:ext cx="1585097" cy="548688"/>
          </a:xfrm>
          <a:prstGeom prst="rect">
            <a:avLst/>
          </a:prstGeom>
        </p:spPr>
      </p:pic>
    </p:spTree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0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 p14:presetBounceEnd="2667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2667">
                                          <p:cBhvr>
                                            <p:cTn id="6" dur="3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000" autoRev="1" fill="hold" grpId="0" nodeType="withEffect" p14:presetBounceEnd="4625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25">
                                          <p:cBhvr>
                                            <p:cTn id="8" dur="8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 animBg="1"/>
          <p:bldP spid="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0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466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8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 animBg="1"/>
          <p:bldP spid="87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FF7D5B"/>
      </a:dk1>
      <a:lt1>
        <a:srgbClr val="FFFFFF"/>
      </a:lt1>
      <a:dk2>
        <a:srgbClr val="29726B"/>
      </a:dk2>
      <a:lt2>
        <a:srgbClr val="FFFFFF"/>
      </a:lt2>
      <a:accent1>
        <a:srgbClr val="29726B"/>
      </a:accent1>
      <a:accent2>
        <a:srgbClr val="86C6B5"/>
      </a:accent2>
      <a:accent3>
        <a:srgbClr val="FFFFFF"/>
      </a:accent3>
      <a:accent4>
        <a:srgbClr val="FBBF40"/>
      </a:accent4>
      <a:accent5>
        <a:srgbClr val="FF7D5B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FF7D5B"/>
      </a:dk1>
      <a:lt1>
        <a:srgbClr val="FFFFFF"/>
      </a:lt1>
      <a:dk2>
        <a:srgbClr val="29726B"/>
      </a:dk2>
      <a:lt2>
        <a:srgbClr val="FFFFFF"/>
      </a:lt2>
      <a:accent1>
        <a:srgbClr val="29726B"/>
      </a:accent1>
      <a:accent2>
        <a:srgbClr val="86C6B5"/>
      </a:accent2>
      <a:accent3>
        <a:srgbClr val="FFFFFF"/>
      </a:accent3>
      <a:accent4>
        <a:srgbClr val="FBBF40"/>
      </a:accent4>
      <a:accent5>
        <a:srgbClr val="FF7D5B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positiva Final">
  <a:themeElements>
    <a:clrScheme name="SunApp Guidelines">
      <a:dk1>
        <a:srgbClr val="FF7D5B"/>
      </a:dk1>
      <a:lt1>
        <a:sysClr val="window" lastClr="FFFFFF"/>
      </a:lt1>
      <a:dk2>
        <a:srgbClr val="29726B"/>
      </a:dk2>
      <a:lt2>
        <a:srgbClr val="FFFFFF"/>
      </a:lt2>
      <a:accent1>
        <a:srgbClr val="29726B"/>
      </a:accent1>
      <a:accent2>
        <a:srgbClr val="86C6B5"/>
      </a:accent2>
      <a:accent3>
        <a:srgbClr val="FFFFFF"/>
      </a:accent3>
      <a:accent4>
        <a:srgbClr val="FBBF40"/>
      </a:accent4>
      <a:accent5>
        <a:srgbClr val="FF7D5B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25374</TotalTime>
  <Words>461</Words>
  <Application>Microsoft Office PowerPoint</Application>
  <PresentationFormat>Widescreen</PresentationFormat>
  <Paragraphs>72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ING Me</vt:lpstr>
      <vt:lpstr>Lato Light</vt:lpstr>
      <vt:lpstr>Poppins</vt:lpstr>
      <vt:lpstr>Valera Round</vt:lpstr>
      <vt:lpstr>Varela Round</vt:lpstr>
      <vt:lpstr>Office Theme</vt:lpstr>
      <vt:lpstr>2_Office Theme</vt:lpstr>
      <vt:lpstr>Diapositiva Final</vt:lpstr>
      <vt:lpstr>PowerPoint Presentation</vt:lpstr>
      <vt:lpstr>PowerPoint Presentation</vt:lpstr>
      <vt:lpstr>PowerPoint Presentation</vt:lpstr>
      <vt:lpstr>PowerPoint Presentation</vt:lpstr>
      <vt:lpstr>Round 1 Linear Regression Model</vt:lpstr>
      <vt:lpstr>PowerPoint Presentation</vt:lpstr>
      <vt:lpstr>PowerPoint Presentation</vt:lpstr>
      <vt:lpstr>Round 2 Linear Regression Model</vt:lpstr>
      <vt:lpstr>PowerPoint Presentation</vt:lpstr>
      <vt:lpstr>PowerPoint Presentation</vt:lpstr>
      <vt:lpstr>Round 3 Linear Regression Model</vt:lpstr>
      <vt:lpstr>PowerPoint Presentation</vt:lpstr>
      <vt:lpstr>PowerPoint Presentation</vt:lpstr>
      <vt:lpstr>Thank you all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Begara Ransanz</dc:creator>
  <cp:lastModifiedBy>gonzalo begara</cp:lastModifiedBy>
  <cp:revision>13</cp:revision>
  <dcterms:created xsi:type="dcterms:W3CDTF">2021-06-20T11:15:43Z</dcterms:created>
  <dcterms:modified xsi:type="dcterms:W3CDTF">2022-04-29T11:54:45Z</dcterms:modified>
</cp:coreProperties>
</file>